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78" r:id="rId11"/>
    <p:sldId id="279" r:id="rId12"/>
    <p:sldId id="267" r:id="rId13"/>
    <p:sldId id="275" r:id="rId14"/>
    <p:sldId id="276" r:id="rId15"/>
  </p:sldIdLst>
  <p:sldSz cx="12192000" cy="6858000"/>
  <p:notesSz cx="6858000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рина Гонец" initials="АГ" lastIdx="5" clrIdx="0">
    <p:extLst>
      <p:ext uri="{19B8F6BF-5375-455C-9EA6-DF929625EA0E}">
        <p15:presenceInfo xmlns:p15="http://schemas.microsoft.com/office/powerpoint/2012/main" userId="S-1-5-21-390603212-1859818226-3195251313-13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1" autoAdjust="0"/>
    <p:restoredTop sz="94444" autoAdjust="0"/>
  </p:normalViewPr>
  <p:slideViewPr>
    <p:cSldViewPr snapToGrid="0">
      <p:cViewPr varScale="1">
        <p:scale>
          <a:sx n="108" d="100"/>
          <a:sy n="108" d="100"/>
        </p:scale>
        <p:origin x="7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79049-D211-4080-ACA8-5F5EFB56FC8A}" type="datetimeFigureOut">
              <a:rPr lang="ru-RU" smtClean="0"/>
              <a:t>30.08.2024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47775"/>
            <a:ext cx="5984875" cy="3367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802188"/>
            <a:ext cx="5486400" cy="39290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71800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78963"/>
            <a:ext cx="2971800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0CC0B-14AA-40C8-B9B4-E91B797D1C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341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00CC0B-14AA-40C8-B9B4-E91B797D1CB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580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FE56E23-3109-45CE-9138-61E79414168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039101D-C86E-40D0-82F2-E575E50E56EA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B7DE080-5729-4052-946D-067EBA84BC52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6975CF7-B4BE-47E7-A3A9-85FCC8C27B0F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2E25268-0B8B-4E9E-BB58-6ABC57317A2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8BE8502-2104-41FE-A871-9729E5B1487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BEE9681-5A22-432F-A9A0-08032E50D39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41A387E-1E67-4E02-B2C5-4F70422FD1C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73891B1-DF6C-42A8-BC2F-B4E36551854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AD2A1FC-C568-4792-871B-9CEFA5C6A0C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AC810DF-B4F5-4370-BBAC-A363998C991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0C8AF26-18D9-4B23-87DD-42D2D4C293D2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B8576B5-D6DC-4F1D-AD0D-1B73353D932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DCF4D22-5104-44B9-8744-CEA11013569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6C7A535-CD1B-4EB5-9469-F0212121B1B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368A871-E62F-4C43-900B-2E5ECAD6AB48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2451CFB-B9EA-4C7E-A4D5-DA2291563EE5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EBA047B0-98A5-4D6B-BAEE-F04A8B91207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42C5E90-5D28-45DA-BBC6-73D4F459DE1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1430252-CF29-438C-8E00-C7C70A004C1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D3F5F76D-E9EC-4145-BD2B-918C5E1C205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5248CBA-81DA-42CD-94A5-47F0C7EAA99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19593A9-49F9-438F-B2DC-A082663A252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99315496-E11B-418B-9949-BA4AC83DE57E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F03F669-F1C8-4229-B700-C7A91F5C1A0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4D6972DF-706E-4D0D-887D-AF709F6EB59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0196D9B-62F2-437D-814B-DD8D3E0D2AA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7DF5C78-F2A0-4D77-9915-A83E4287765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70D2E66D-19E3-4004-BDFA-9D24B142B633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0EEC626B-822D-4D73-BF06-7AC7B4815C20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B878E2E-B6EF-4685-AF73-9431B153872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0EF8934-E8F8-42A1-8DC3-902BF111B85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18156CD-8BD3-4A48-A2C7-7EA1ED51432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DCB493B-26B1-485A-BABA-6837A080A49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7E820C0-F7BC-4ED1-9DA3-D46B2F4F655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FCBFD68-6C2D-406C-A49F-69EA06D10ED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24E0F4E-30AF-4049-A312-8B07AEE0C3B1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D177E0D-5159-40D9-A233-905C25FA77B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BBCDEAA-A736-4325-9392-895FCDC563E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BE641ED-F464-4E64-96D6-7C7C0C26D90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948ADD-5FA6-4919-837C-FD0117FEF61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2967514-5917-477E-A24D-DB4F7E9E51FB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FF2D9A-63EB-4368-BAAA-3B2B0B7D821A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5A17B80-9196-4EE6-A5DF-962290FD208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47B2127-E06D-49B2-8A66-916747AA2A1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BBB3ECA-677A-49B3-A0D4-702D9B9DBF2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3A5FFED-F6DD-49F1-A1FD-E2E2350EB0E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77D6A1E-C961-4969-9B7B-F2595C2BBE7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ru-RU" sz="4500" b="0" strike="noStrike" spc="-1">
                <a:solidFill>
                  <a:srgbClr val="000000"/>
                </a:solidFill>
                <a:latin typeface="Arial"/>
                <a:ea typeface="Arial"/>
              </a:rPr>
              <a:t>Click to edit Master title style</a:t>
            </a:r>
            <a:endParaRPr lang="ru-RU" sz="4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ru-RU" sz="900" b="0" strike="noStrike" spc="-1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900" b="0" strike="noStrike" spc="-1">
                <a:solidFill>
                  <a:srgbClr val="8B8B8B"/>
                </a:solidFill>
                <a:latin typeface="Arial"/>
                <a:ea typeface="Arial"/>
              </a:rPr>
              <a:t>&lt;дата/время&gt;</a:t>
            </a:r>
            <a:endParaRPr lang="ru-RU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900" b="0" strike="noStrike" spc="-1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ru-RU" sz="900" b="0" strike="noStrike" spc="-1">
                <a:solidFill>
                  <a:srgbClr val="8B8B8B"/>
                </a:solidFill>
                <a:latin typeface="Arial"/>
                <a:ea typeface="Arial"/>
              </a:rPr>
              <a:t>&lt;нижний колонтитул&gt;</a:t>
            </a:r>
            <a:endParaRPr lang="ru-RU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900" b="0" strike="noStrike" spc="-1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482BB7D-E098-4041-B6E2-8FF36653DE07}" type="slidenum">
              <a:rPr lang="ru-RU" sz="900" b="0" strike="noStrike" spc="-1">
                <a:solidFill>
                  <a:srgbClr val="8B8B8B"/>
                </a:solidFill>
                <a:latin typeface="Arial"/>
                <a:ea typeface="Arial"/>
              </a:rPr>
              <a:t>‹#›</a:t>
            </a:fld>
            <a:endParaRPr lang="ru-RU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1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5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5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35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300" b="0" strike="noStrike" spc="-1">
                <a:solidFill>
                  <a:srgbClr val="000000"/>
                </a:solidFill>
                <a:latin typeface="Arial"/>
                <a:ea typeface="Arial"/>
              </a:rPr>
              <a:t>Click to edit Master title style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171360" indent="-171360">
              <a:lnSpc>
                <a:spcPct val="90000"/>
              </a:lnSpc>
              <a:spcBef>
                <a:spcPts val="748"/>
              </a:spcBef>
              <a:buClr>
                <a:srgbClr val="000000"/>
              </a:buClr>
              <a:buFont typeface="Arial"/>
              <a:buChar char="•"/>
            </a:pPr>
            <a:r>
              <a:rPr lang="ru-RU" sz="2100" b="0" strike="noStrike" spc="-1">
                <a:solidFill>
                  <a:srgbClr val="000000"/>
                </a:solidFill>
                <a:latin typeface="Arial"/>
                <a:ea typeface="Arial"/>
              </a:rPr>
              <a:t>Click to edit Master text styles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  <a:p>
            <a:pPr marL="514440" lvl="1" indent="-17136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Arial"/>
              </a:rPr>
              <a:t>Second level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857160" lvl="2" indent="-17136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500" b="0" strike="noStrike" spc="-1">
                <a:solidFill>
                  <a:srgbClr val="000000"/>
                </a:solidFill>
                <a:latin typeface="Arial"/>
                <a:ea typeface="Arial"/>
              </a:rPr>
              <a:t>Third level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  <a:p>
            <a:pPr marL="1200240" lvl="3" indent="-17136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350" b="0" strike="noStrike" spc="-1">
                <a:solidFill>
                  <a:srgbClr val="000000"/>
                </a:solidFill>
                <a:latin typeface="Arial"/>
                <a:ea typeface="Arial"/>
              </a:rPr>
              <a:t>Fourth level</a:t>
            </a: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  <a:p>
            <a:pPr marL="1542960" lvl="4" indent="-17136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350" b="0" strike="noStrike" spc="-1">
                <a:solidFill>
                  <a:srgbClr val="000000"/>
                </a:solidFill>
                <a:latin typeface="Arial"/>
                <a:ea typeface="Arial"/>
              </a:rPr>
              <a:t>Fifth level</a:t>
            </a: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ru-RU" sz="900" b="0" strike="noStrike" spc="-1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900" b="0" strike="noStrike" spc="-1">
                <a:solidFill>
                  <a:srgbClr val="8B8B8B"/>
                </a:solidFill>
                <a:latin typeface="Arial"/>
                <a:ea typeface="Arial"/>
              </a:rPr>
              <a:t>&lt;дата/время&gt;</a:t>
            </a:r>
            <a:endParaRPr lang="ru-RU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900" b="0" strike="noStrike" spc="-1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ru-RU" sz="900" b="0" strike="noStrike" spc="-1">
                <a:solidFill>
                  <a:srgbClr val="8B8B8B"/>
                </a:solidFill>
                <a:latin typeface="Arial"/>
                <a:ea typeface="Arial"/>
              </a:rPr>
              <a:t>&lt;нижний колонтитул&gt;</a:t>
            </a:r>
            <a:endParaRPr lang="ru-RU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900" b="0" strike="noStrike" spc="-1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C8BBB10-4316-4B1A-8F7D-E8747BFEF86B}" type="slidenum">
              <a:rPr lang="ru-RU" sz="900" b="0" strike="noStrike" spc="-1">
                <a:solidFill>
                  <a:srgbClr val="8B8B8B"/>
                </a:solidFill>
                <a:latin typeface="Arial"/>
                <a:ea typeface="Arial"/>
              </a:rPr>
              <a:t>‹#›</a:t>
            </a:fld>
            <a:endParaRPr lang="ru-RU" sz="9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4500" b="0" strike="noStrike" spc="-1">
                <a:solidFill>
                  <a:srgbClr val="000000"/>
                </a:solidFill>
                <a:latin typeface="Arial"/>
                <a:ea typeface="Arial"/>
              </a:rPr>
              <a:t>Click to edit Master title style</a:t>
            </a:r>
            <a:endParaRPr lang="ru-RU" sz="4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>
              <a:lnSpc>
                <a:spcPct val="90000"/>
              </a:lnSpc>
              <a:spcBef>
                <a:spcPts val="748"/>
              </a:spcBef>
              <a:buNone/>
              <a:tabLst>
                <a:tab pos="0" algn="l"/>
              </a:tabLst>
            </a:pPr>
            <a:r>
              <a:rPr lang="ru-RU" sz="1800" b="0" strike="noStrike" spc="-1">
                <a:solidFill>
                  <a:srgbClr val="8B8B8B"/>
                </a:solidFill>
                <a:latin typeface="Arial"/>
                <a:ea typeface="Arial"/>
              </a:rPr>
              <a:t>Click to edit Master text styles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ru-RU" sz="900" b="0" strike="noStrike" spc="-1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900" b="0" strike="noStrike" spc="-1">
                <a:solidFill>
                  <a:srgbClr val="8B8B8B"/>
                </a:solidFill>
                <a:latin typeface="Arial"/>
                <a:ea typeface="Arial"/>
              </a:rPr>
              <a:t>&lt;дата/время&gt;</a:t>
            </a:r>
            <a:endParaRPr lang="ru-RU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900" b="0" strike="noStrike" spc="-1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ru-RU" sz="900" b="0" strike="noStrike" spc="-1">
                <a:solidFill>
                  <a:srgbClr val="8B8B8B"/>
                </a:solidFill>
                <a:latin typeface="Arial"/>
                <a:ea typeface="Arial"/>
              </a:rPr>
              <a:t>&lt;нижний колонтитул&gt;</a:t>
            </a:r>
            <a:endParaRPr lang="ru-RU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900" b="0" strike="noStrike" spc="-1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596FDF8-375A-48E8-AF3D-A9AAA9E29F64}" type="slidenum">
              <a:rPr lang="ru-RU" sz="900" b="0" strike="noStrike" spc="-1">
                <a:solidFill>
                  <a:srgbClr val="8B8B8B"/>
                </a:solidFill>
                <a:latin typeface="Arial"/>
                <a:ea typeface="Arial"/>
              </a:rPr>
              <a:t>‹#›</a:t>
            </a:fld>
            <a:endParaRPr lang="ru-RU" sz="9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3300" b="0" strike="noStrike" spc="-1">
                <a:solidFill>
                  <a:srgbClr val="000000"/>
                </a:solidFill>
                <a:latin typeface="Arial"/>
                <a:ea typeface="Arial"/>
              </a:rPr>
              <a:t>Click to edit Master title style</a:t>
            </a:r>
            <a:endParaRPr lang="ru-RU" sz="33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90000"/>
              </a:lnSpc>
              <a:spcBef>
                <a:spcPts val="748"/>
              </a:spcBef>
              <a:buNone/>
              <a:tabLst>
                <a:tab pos="0" algn="l"/>
              </a:tabLst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Arial"/>
              </a:rPr>
              <a:t>Click to edit Master text styles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171360" indent="-171360">
              <a:lnSpc>
                <a:spcPct val="90000"/>
              </a:lnSpc>
              <a:spcBef>
                <a:spcPts val="748"/>
              </a:spcBef>
              <a:buClr>
                <a:srgbClr val="000000"/>
              </a:buClr>
              <a:buFont typeface="Arial"/>
              <a:buChar char="•"/>
            </a:pPr>
            <a:r>
              <a:rPr lang="ru-RU" sz="2100" b="0" strike="noStrike" spc="-1">
                <a:solidFill>
                  <a:srgbClr val="000000"/>
                </a:solidFill>
                <a:latin typeface="Arial"/>
                <a:ea typeface="Arial"/>
              </a:rPr>
              <a:t>Click to edit Master text styles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  <a:p>
            <a:pPr marL="514440" lvl="1" indent="-17136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Arial"/>
              </a:rPr>
              <a:t>Second level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857160" lvl="2" indent="-17136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500" b="0" strike="noStrike" spc="-1">
                <a:solidFill>
                  <a:srgbClr val="000000"/>
                </a:solidFill>
                <a:latin typeface="Arial"/>
                <a:ea typeface="Arial"/>
              </a:rPr>
              <a:t>Third level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  <a:p>
            <a:pPr marL="1200240" lvl="3" indent="-17136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350" b="0" strike="noStrike" spc="-1">
                <a:solidFill>
                  <a:srgbClr val="000000"/>
                </a:solidFill>
                <a:latin typeface="Arial"/>
                <a:ea typeface="Arial"/>
              </a:rPr>
              <a:t>Fourth level</a:t>
            </a: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  <a:p>
            <a:pPr marL="1542960" lvl="4" indent="-17136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350" b="0" strike="noStrike" spc="-1">
                <a:solidFill>
                  <a:srgbClr val="000000"/>
                </a:solidFill>
                <a:latin typeface="Arial"/>
                <a:ea typeface="Arial"/>
              </a:rPr>
              <a:t>Fifth level</a:t>
            </a: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>
              <a:lnSpc>
                <a:spcPct val="90000"/>
              </a:lnSpc>
              <a:spcBef>
                <a:spcPts val="748"/>
              </a:spcBef>
              <a:buNone/>
              <a:tabLst>
                <a:tab pos="0" algn="l"/>
              </a:tabLst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Arial"/>
              </a:rPr>
              <a:t>Click to edit Master text styles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171360" indent="-171360">
              <a:lnSpc>
                <a:spcPct val="90000"/>
              </a:lnSpc>
              <a:spcBef>
                <a:spcPts val="748"/>
              </a:spcBef>
              <a:buClr>
                <a:srgbClr val="000000"/>
              </a:buClr>
              <a:buFont typeface="Arial"/>
              <a:buChar char="•"/>
            </a:pPr>
            <a:r>
              <a:rPr lang="ru-RU" sz="2100" b="0" strike="noStrike" spc="-1">
                <a:solidFill>
                  <a:srgbClr val="000000"/>
                </a:solidFill>
                <a:latin typeface="Arial"/>
                <a:ea typeface="Arial"/>
              </a:rPr>
              <a:t>Click to edit Master text styles</a:t>
            </a:r>
            <a:endParaRPr lang="ru-RU" sz="2100" b="0" strike="noStrike" spc="-1">
              <a:solidFill>
                <a:srgbClr val="000000"/>
              </a:solidFill>
              <a:latin typeface="Arial"/>
            </a:endParaRPr>
          </a:p>
          <a:p>
            <a:pPr marL="514440" lvl="1" indent="-17136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Arial"/>
              </a:rPr>
              <a:t>Second level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857160" lvl="2" indent="-17136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500" b="0" strike="noStrike" spc="-1">
                <a:solidFill>
                  <a:srgbClr val="000000"/>
                </a:solidFill>
                <a:latin typeface="Arial"/>
                <a:ea typeface="Arial"/>
              </a:rPr>
              <a:t>Third level</a:t>
            </a:r>
            <a:endParaRPr lang="ru-RU" sz="1500" b="0" strike="noStrike" spc="-1">
              <a:solidFill>
                <a:srgbClr val="000000"/>
              </a:solidFill>
              <a:latin typeface="Arial"/>
            </a:endParaRPr>
          </a:p>
          <a:p>
            <a:pPr marL="1200240" lvl="3" indent="-17136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350" b="0" strike="noStrike" spc="-1">
                <a:solidFill>
                  <a:srgbClr val="000000"/>
                </a:solidFill>
                <a:latin typeface="Arial"/>
                <a:ea typeface="Arial"/>
              </a:rPr>
              <a:t>Fourth level</a:t>
            </a: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  <a:p>
            <a:pPr marL="1542960" lvl="4" indent="-171360">
              <a:lnSpc>
                <a:spcPct val="9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</a:pPr>
            <a:r>
              <a:rPr lang="ru-RU" sz="1350" b="0" strike="noStrike" spc="-1">
                <a:solidFill>
                  <a:srgbClr val="000000"/>
                </a:solidFill>
                <a:latin typeface="Arial"/>
                <a:ea typeface="Arial"/>
              </a:rPr>
              <a:t>Fifth level</a:t>
            </a:r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ru-RU" sz="900" b="0" strike="noStrike" spc="-1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900" b="0" strike="noStrike" spc="-1">
                <a:solidFill>
                  <a:srgbClr val="8B8B8B"/>
                </a:solidFill>
                <a:latin typeface="Arial"/>
                <a:ea typeface="Arial"/>
              </a:rPr>
              <a:t>&lt;дата/время&gt;</a:t>
            </a:r>
            <a:endParaRPr lang="ru-RU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9" name="PlaceHolder 7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lang="ru-RU" sz="900" b="0" strike="noStrike" spc="-1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ru-RU" sz="900" b="0" strike="noStrike" spc="-1">
                <a:solidFill>
                  <a:srgbClr val="8B8B8B"/>
                </a:solidFill>
                <a:latin typeface="Arial"/>
                <a:ea typeface="Arial"/>
              </a:rPr>
              <a:t>&lt;нижний колонтитул&gt;</a:t>
            </a:r>
            <a:endParaRPr lang="ru-RU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0" name="PlaceHolder 8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900" b="0" strike="noStrike" spc="-1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EFDA7B4-B45C-4A80-9937-FFB58BAE74DF}" type="slidenum">
              <a:rPr lang="ru-RU" sz="900" b="0" strike="noStrike" spc="-1">
                <a:solidFill>
                  <a:srgbClr val="8B8B8B"/>
                </a:solidFill>
                <a:latin typeface="Arial"/>
                <a:ea typeface="Arial"/>
              </a:rPr>
              <a:t>‹#›</a:t>
            </a:fld>
            <a:endParaRPr lang="ru-RU" sz="9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gif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hyperlink" Target="mailto:hasanski@yandex.ru" TargetMode="External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5303880" y="3453840"/>
            <a:ext cx="6827040" cy="1725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720" tIns="40680" rIns="81720" bIns="4068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578"/>
              </a:spcBef>
            </a:pPr>
            <a:endParaRPr lang="ru-RU" sz="3600" b="1" strike="noStrike" spc="-1">
              <a:solidFill>
                <a:srgbClr val="FFFFFF"/>
              </a:solidFill>
              <a:latin typeface="Arial"/>
              <a:ea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506" y="309647"/>
            <a:ext cx="898634" cy="1169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ГЕРБ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</a:p>
        </p:txBody>
      </p:sp>
      <p:pic>
        <p:nvPicPr>
          <p:cNvPr id="13" name="Рисунок 12" descr="Изображение выглядит как Аэрофотосъемка, природа, на открытом воздухе, вода">
            <a:extLst>
              <a:ext uri="{FF2B5EF4-FFF2-40B4-BE49-F238E27FC236}">
                <a16:creationId xmlns:a16="http://schemas.microsoft.com/office/drawing/2014/main" id="{155772C0-7AAE-EAEC-F278-1993C7BBE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0" y="24840"/>
            <a:ext cx="12209530" cy="6858000"/>
          </a:xfrm>
          <a:prstGeom prst="rect">
            <a:avLst/>
          </a:prstGeom>
        </p:spPr>
      </p:pic>
      <p:sp>
        <p:nvSpPr>
          <p:cNvPr id="169" name="Блок-схема: ручной ввод 1"/>
          <p:cNvSpPr/>
          <p:nvPr/>
        </p:nvSpPr>
        <p:spPr>
          <a:xfrm>
            <a:off x="6622380" y="4375784"/>
            <a:ext cx="5569200" cy="248221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113"/>
              <a:gd name="connsiteX1" fmla="*/ 10000 w 10000"/>
              <a:gd name="connsiteY1" fmla="*/ 113 h 10113"/>
              <a:gd name="connsiteX2" fmla="*/ 10000 w 10000"/>
              <a:gd name="connsiteY2" fmla="*/ 10113 h 10113"/>
              <a:gd name="connsiteX3" fmla="*/ 0 w 10000"/>
              <a:gd name="connsiteY3" fmla="*/ 10113 h 10113"/>
              <a:gd name="connsiteX4" fmla="*/ 0 w 10000"/>
              <a:gd name="connsiteY4" fmla="*/ 0 h 1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113">
                <a:moveTo>
                  <a:pt x="0" y="0"/>
                </a:moveTo>
                <a:lnTo>
                  <a:pt x="10000" y="113"/>
                </a:lnTo>
                <a:lnTo>
                  <a:pt x="10000" y="10113"/>
                </a:lnTo>
                <a:lnTo>
                  <a:pt x="0" y="101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50000"/>
              <a:alpha val="77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578"/>
              </a:spcBef>
            </a:pPr>
            <a:endParaRPr lang="ru-RU" sz="1800" b="1" strike="noStrike" spc="-1">
              <a:solidFill>
                <a:srgbClr val="FFFFFF"/>
              </a:solidFill>
              <a:latin typeface="Arial"/>
              <a:ea typeface="Arial"/>
            </a:endParaRPr>
          </a:p>
        </p:txBody>
      </p:sp>
      <p:sp>
        <p:nvSpPr>
          <p:cNvPr id="170" name="Line 5"/>
          <p:cNvSpPr/>
          <p:nvPr/>
        </p:nvSpPr>
        <p:spPr>
          <a:xfrm>
            <a:off x="6802560" y="5582160"/>
            <a:ext cx="5132160" cy="360"/>
          </a:xfrm>
          <a:prstGeom prst="line">
            <a:avLst/>
          </a:prstGeom>
          <a:ln w="1908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TextBox 6"/>
          <p:cNvSpPr/>
          <p:nvPr/>
        </p:nvSpPr>
        <p:spPr>
          <a:xfrm>
            <a:off x="7108560" y="5582520"/>
            <a:ext cx="4754160" cy="8910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spc="-1" dirty="0">
                <a:solidFill>
                  <a:srgbClr val="FFFFFF"/>
                </a:solidFill>
                <a:latin typeface="Arial"/>
                <a:ea typeface="Arial"/>
              </a:rPr>
              <a:t>Хасанский муниципальный округ</a:t>
            </a:r>
          </a:p>
        </p:txBody>
      </p:sp>
      <p:sp>
        <p:nvSpPr>
          <p:cNvPr id="172" name="TextBox 7"/>
          <p:cNvSpPr/>
          <p:nvPr/>
        </p:nvSpPr>
        <p:spPr>
          <a:xfrm>
            <a:off x="6879240" y="5094360"/>
            <a:ext cx="5055480" cy="485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strike="noStrike" spc="-1" dirty="0">
                <a:solidFill>
                  <a:srgbClr val="FFFFFF"/>
                </a:solidFill>
                <a:latin typeface="Arial"/>
                <a:ea typeface="Arial"/>
              </a:rPr>
              <a:t>Инвестиционный профиль</a:t>
            </a:r>
            <a:endParaRPr lang="ru-RU" sz="2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" name="Рисунок 5" descr="Изображение выглядит как символ, графическая вставка, Графи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650D107-B874-144A-4D56-03E62BDDF7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2506" y="111489"/>
            <a:ext cx="977365" cy="13031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Аэрофотосъемка, природа, на открытом воздухе, вода&#10;&#10;Автоматически созданное описание">
            <a:extLst>
              <a:ext uri="{FF2B5EF4-FFF2-40B4-BE49-F238E27FC236}">
                <a16:creationId xmlns:a16="http://schemas.microsoft.com/office/drawing/2014/main" id="{A2B02FBE-4E70-0F1F-4862-9689E23A42B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035"/>
            <a:ext cx="12215603" cy="6866035"/>
          </a:xfrm>
          <a:prstGeom prst="rect">
            <a:avLst/>
          </a:prstGeom>
        </p:spPr>
      </p:pic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392760" y="111600"/>
            <a:ext cx="5650200" cy="52488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txBody>
          <a:bodyPr anchor="ctr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1600" b="0" strike="noStrike" cap="all" spc="145" dirty="0">
                <a:solidFill>
                  <a:srgbClr val="FFFFFF"/>
                </a:solidFill>
                <a:latin typeface="Arial"/>
                <a:ea typeface="Arial"/>
              </a:rPr>
              <a:t>Каналы для связи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 type="sldNum" idx="29"/>
          </p:nvPr>
        </p:nvSpPr>
        <p:spPr>
          <a:xfrm>
            <a:off x="11573280" y="6356520"/>
            <a:ext cx="4780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900" b="0" strike="noStrike" spc="-1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A274B57-15E8-44B9-B82E-076EC0F92B75}" type="slidenum">
              <a:rPr lang="ru-RU" sz="900" b="0" strike="noStrike" spc="-1">
                <a:solidFill>
                  <a:srgbClr val="8B8B8B"/>
                </a:solidFill>
                <a:latin typeface="Arial"/>
                <a:ea typeface="Arial"/>
              </a:rPr>
              <a:t>10</a:t>
            </a:fld>
            <a:endParaRPr lang="ru-RU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141911" y="794574"/>
            <a:ext cx="3592337" cy="2648298"/>
            <a:chOff x="4071766" y="1099474"/>
            <a:chExt cx="3592337" cy="2648298"/>
          </a:xfrm>
        </p:grpSpPr>
        <p:sp>
          <p:nvSpPr>
            <p:cNvPr id="439" name="TextBox 225694667"/>
            <p:cNvSpPr/>
            <p:nvPr/>
          </p:nvSpPr>
          <p:spPr>
            <a:xfrm>
              <a:off x="4071766" y="1979766"/>
              <a:ext cx="3592337" cy="646331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vertOverflow="overflow" horzOverflow="overflow" wrap="square" numCol="1" spcCol="0" anchor="ctr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200" b="1" spc="-1" dirty="0">
                  <a:solidFill>
                    <a:srgbClr val="404040"/>
                  </a:solidFill>
                  <a:latin typeface="Arial"/>
                  <a:ea typeface="Arial"/>
                </a:rPr>
                <a:t>Степанов Иван Владимирович</a:t>
              </a:r>
              <a:endParaRPr lang="ru-RU" sz="1200" b="1" strike="noStrike" spc="-1" dirty="0">
                <a:solidFill>
                  <a:srgbClr val="404040"/>
                </a:solidFill>
                <a:latin typeface="Arial"/>
                <a:ea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1200" b="1" strike="noStrike" spc="-1" dirty="0">
                  <a:solidFill>
                    <a:srgbClr val="404040"/>
                  </a:solidFill>
                  <a:latin typeface="Arial"/>
                  <a:ea typeface="Arial"/>
                </a:rPr>
                <a:t>Глава Хасанского муниципального округа</a:t>
              </a:r>
            </a:p>
            <a:p>
              <a:pPr algn="ctr">
                <a:lnSpc>
                  <a:spcPct val="100000"/>
                </a:lnSpc>
              </a:pPr>
              <a:endParaRPr lang="ru-RU" sz="12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440" name="Рисунок 751224500"/>
            <p:cNvPicPr/>
            <p:nvPr/>
          </p:nvPicPr>
          <p:blipFill>
            <a:blip r:embed="rId3"/>
            <a:stretch/>
          </p:blipFill>
          <p:spPr>
            <a:xfrm>
              <a:off x="5501011" y="1361075"/>
              <a:ext cx="589320" cy="589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7" name="Скругленный прямоугольник 26"/>
            <p:cNvSpPr/>
            <p:nvPr/>
          </p:nvSpPr>
          <p:spPr bwMode="auto">
            <a:xfrm>
              <a:off x="4222699" y="2522264"/>
              <a:ext cx="3145943" cy="1225508"/>
            </a:xfrm>
            <a:prstGeom prst="roundRect">
              <a:avLst>
                <a:gd name="adj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marL="900000" marR="0" indent="0" algn="ctr">
                <a:defRPr/>
              </a:pPr>
              <a:r>
                <a:rPr lang="en-US" sz="1200" b="1" spc="-1" dirty="0">
                  <a:solidFill>
                    <a:srgbClr val="404040"/>
                  </a:solidFill>
                  <a:latin typeface="Tahoma"/>
                  <a:ea typeface="Tahoma"/>
                </a:rPr>
                <a:t>QR </a:t>
              </a:r>
              <a:r>
                <a:rPr lang="ru-RU" sz="1200" b="1" spc="-1" dirty="0">
                  <a:solidFill>
                    <a:srgbClr val="404040"/>
                  </a:solidFill>
                  <a:latin typeface="Tahoma"/>
                  <a:ea typeface="Tahoma"/>
                </a:rPr>
                <a:t>на канал прямой связи с Главой МО</a:t>
              </a:r>
              <a:endParaRPr sz="1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501011" y="1099474"/>
              <a:ext cx="6712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/>
                <a:t>(Фото)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253308" y="2203492"/>
            <a:ext cx="3693240" cy="2675856"/>
            <a:chOff x="270199" y="2546089"/>
            <a:chExt cx="3693240" cy="2675856"/>
          </a:xfrm>
        </p:grpSpPr>
        <p:sp>
          <p:nvSpPr>
            <p:cNvPr id="441" name="TextBox 734118262"/>
            <p:cNvSpPr/>
            <p:nvPr/>
          </p:nvSpPr>
          <p:spPr>
            <a:xfrm>
              <a:off x="270199" y="3005954"/>
              <a:ext cx="3693240" cy="2215991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vertOverflow="overflow" horzOverflow="overflow" numCol="1" spcCol="0" anchor="ctr">
              <a:spAutoFit/>
            </a:bodyPr>
            <a:lstStyle/>
            <a:p>
              <a:pPr algn="ctr"/>
              <a:r>
                <a:rPr lang="ru-RU" sz="1200" spc="-1" dirty="0">
                  <a:solidFill>
                    <a:srgbClr val="000000"/>
                  </a:solidFill>
                </a:rPr>
                <a:t>Инвестиционный уполномоченный Хасанского муниципального округа:</a:t>
              </a:r>
              <a:endParaRPr lang="ru-RU" sz="12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2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1200" b="0" strike="noStrike" spc="-1" dirty="0">
                  <a:solidFill>
                    <a:srgbClr val="000000"/>
                  </a:solidFill>
                  <a:latin typeface="Arial"/>
                </a:rPr>
                <a:t>Хмельницкая Ольга Александровна,</a:t>
              </a:r>
            </a:p>
            <a:p>
              <a:pPr algn="ctr">
                <a:lnSpc>
                  <a:spcPct val="100000"/>
                </a:lnSpc>
              </a:pPr>
              <a:r>
                <a:rPr lang="ru-RU" sz="1200" spc="-1" dirty="0">
                  <a:solidFill>
                    <a:srgbClr val="000000"/>
                  </a:solidFill>
                  <a:latin typeface="Arial"/>
                </a:rPr>
                <a:t>Заместитель главы администрации Хасанского муниципального округа</a:t>
              </a:r>
              <a:endParaRPr lang="ru-RU" sz="12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ru-RU" sz="1200" spc="-1" dirty="0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1200" spc="-1" dirty="0">
                  <a:solidFill>
                    <a:srgbClr val="000000"/>
                  </a:solidFill>
                  <a:latin typeface="Arial"/>
                </a:rPr>
                <a:t>Контактный номер телефона (рабочий)</a:t>
              </a:r>
            </a:p>
            <a:p>
              <a:pPr algn="ctr">
                <a:lnSpc>
                  <a:spcPct val="100000"/>
                </a:lnSpc>
              </a:pPr>
              <a:r>
                <a:rPr lang="ru-RU" sz="1200" spc="-1" dirty="0">
                  <a:solidFill>
                    <a:srgbClr val="000000"/>
                  </a:solidFill>
                  <a:latin typeface="Arial"/>
                </a:rPr>
                <a:t>8(42331)46-4-79</a:t>
              </a:r>
            </a:p>
            <a:p>
              <a:pPr algn="ctr">
                <a:lnSpc>
                  <a:spcPct val="100000"/>
                </a:lnSpc>
              </a:pPr>
              <a:r>
                <a:rPr lang="ru-RU" sz="1200" spc="-1" dirty="0">
                  <a:solidFill>
                    <a:srgbClr val="000000"/>
                  </a:solidFill>
                  <a:latin typeface="Arial"/>
                </a:rPr>
                <a:t>Электронная почта для обращений</a:t>
              </a:r>
            </a:p>
            <a:p>
              <a:pPr algn="ctr">
                <a:lnSpc>
                  <a:spcPct val="100000"/>
                </a:lnSpc>
              </a:pPr>
              <a:r>
                <a:rPr lang="en-US" sz="1400" u="sng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hasanski@yandex.ru</a:t>
              </a:r>
              <a:endParaRPr lang="ru-RU" sz="14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42" name="Рисунок 1857309438"/>
            <p:cNvPicPr/>
            <p:nvPr/>
          </p:nvPicPr>
          <p:blipFill>
            <a:blip r:embed="rId3"/>
            <a:stretch/>
          </p:blipFill>
          <p:spPr>
            <a:xfrm>
              <a:off x="1793186" y="2546089"/>
              <a:ext cx="589320" cy="5893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8" name="Группа 7"/>
          <p:cNvGrpSpPr/>
          <p:nvPr/>
        </p:nvGrpSpPr>
        <p:grpSpPr>
          <a:xfrm>
            <a:off x="8018015" y="2203493"/>
            <a:ext cx="3987823" cy="2857720"/>
            <a:chOff x="1000289" y="3238738"/>
            <a:chExt cx="3987823" cy="1994101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280540" y="3238738"/>
              <a:ext cx="713639" cy="78416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Герб МО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000289" y="4051867"/>
              <a:ext cx="3987823" cy="4510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atin typeface="Times New Roman" panose="02020603050405020304" pitchFamily="18" charset="0"/>
                  <a:ea typeface="Calibri" panose="020F0502020204030204" pitchFamily="34" charset="0"/>
                </a:rPr>
                <a:t>Инвестиционный комитет Хасанского </a:t>
              </a:r>
            </a:p>
            <a:p>
              <a:pPr algn="ctr"/>
              <a:r>
                <a:rPr lang="ru-RU" dirty="0">
                  <a:latin typeface="Times New Roman" panose="02020603050405020304" pitchFamily="18" charset="0"/>
                  <a:ea typeface="Calibri" panose="020F0502020204030204" pitchFamily="34" charset="0"/>
                </a:rPr>
                <a:t>муниципального округа</a:t>
              </a:r>
              <a:endParaRPr lang="ru-RU" dirty="0"/>
            </a:p>
          </p:txBody>
        </p:sp>
        <p:sp>
          <p:nvSpPr>
            <p:cNvPr id="24" name="Скругленный прямоугольник 23"/>
            <p:cNvSpPr/>
            <p:nvPr/>
          </p:nvSpPr>
          <p:spPr bwMode="auto">
            <a:xfrm>
              <a:off x="1218182" y="4537919"/>
              <a:ext cx="2838351" cy="694920"/>
            </a:xfrm>
            <a:prstGeom prst="roundRect">
              <a:avLst>
                <a:gd name="adj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marL="900000" marR="0" indent="0" algn="ctr">
                <a:defRPr/>
              </a:pPr>
              <a:r>
                <a:rPr lang="en-US" sz="1200" b="1" spc="-1" dirty="0">
                  <a:solidFill>
                    <a:srgbClr val="404040"/>
                  </a:solidFill>
                  <a:latin typeface="Tahoma"/>
                  <a:ea typeface="Tahoma"/>
                </a:rPr>
                <a:t>QR </a:t>
              </a:r>
              <a:r>
                <a:rPr lang="ru-RU" sz="1200" b="1" spc="-1" dirty="0">
                  <a:solidFill>
                    <a:srgbClr val="404040"/>
                  </a:solidFill>
                  <a:latin typeface="Tahoma"/>
                  <a:ea typeface="Tahoma"/>
                </a:rPr>
                <a:t>на форму для направления заявления для рассмотрения</a:t>
              </a:r>
              <a:endParaRPr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967038" y="5274273"/>
            <a:ext cx="3274173" cy="955583"/>
            <a:chOff x="5769750" y="4421793"/>
            <a:chExt cx="3274173" cy="955583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9750" y="4421793"/>
              <a:ext cx="2245010" cy="86260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26" name="Picture 2" descr="http://qrcoder.ru/code/?https%3A%2F%2Finvest.primorsky.ru%2Fru%2Finvestor-application%2F&amp;10&amp;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1221" y="4604674"/>
              <a:ext cx="772702" cy="772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Рисунок 9" descr="Изображение выглядит как Человеческое лицо, человек, одежда, Формальная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402087A6-A5EE-C6CC-E9FF-F1FB529ACB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138" y="687760"/>
            <a:ext cx="743762" cy="992599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 descr="Изображение выглядит как шаблон, пиксель, шов&#10;&#10;Автоматически созданное описание">
            <a:extLst>
              <a:ext uri="{FF2B5EF4-FFF2-40B4-BE49-F238E27FC236}">
                <a16:creationId xmlns:a16="http://schemas.microsoft.com/office/drawing/2014/main" id="{80DABA18-1F90-CE55-A445-160230CE82F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992" y="4169263"/>
            <a:ext cx="788017" cy="78801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шаблон, шов, пиксель&#10;&#10;Автоматически созданное описание">
            <a:extLst>
              <a:ext uri="{FF2B5EF4-FFF2-40B4-BE49-F238E27FC236}">
                <a16:creationId xmlns:a16="http://schemas.microsoft.com/office/drawing/2014/main" id="{7629E487-1DB2-AD31-1999-AF429ADE7F1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776" y="2319381"/>
            <a:ext cx="985276" cy="9852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имвол, графическая вставка, Графика, эмблема&#10;&#10;Автоматически созданное описание">
            <a:extLst>
              <a:ext uri="{FF2B5EF4-FFF2-40B4-BE49-F238E27FC236}">
                <a16:creationId xmlns:a16="http://schemas.microsoft.com/office/drawing/2014/main" id="{F78B2260-0F7F-8021-EEBF-D48DAC8CFF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752" y="2173803"/>
            <a:ext cx="880665" cy="117421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а открытом воздухе, ночь, пейзаж, вода&#10;&#10;Автоматически созданное описание">
            <a:extLst>
              <a:ext uri="{FF2B5EF4-FFF2-40B4-BE49-F238E27FC236}">
                <a16:creationId xmlns:a16="http://schemas.microsoft.com/office/drawing/2014/main" id="{45F75122-3E36-7EF7-EBF6-170DE31D9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088" y="0"/>
            <a:ext cx="9201912" cy="6863137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  <a:softEdge rad="393700"/>
          </a:effectLst>
        </p:spPr>
      </p:pic>
      <p:sp>
        <p:nvSpPr>
          <p:cNvPr id="464" name="Прямоугольник 1884009529"/>
          <p:cNvSpPr/>
          <p:nvPr/>
        </p:nvSpPr>
        <p:spPr>
          <a:xfrm>
            <a:off x="0" y="0"/>
            <a:ext cx="3289300" cy="6858000"/>
          </a:xfrm>
          <a:prstGeom prst="rect">
            <a:avLst/>
          </a:prstGeom>
          <a:solidFill>
            <a:schemeClr val="accent5">
              <a:lumMod val="75000"/>
              <a:alpha val="29000"/>
            </a:schemeClr>
          </a:solidFill>
          <a:ln>
            <a:solidFill>
              <a:schemeClr val="tx1">
                <a:alpha val="99999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numCol="1" spc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 dirty="0">
                <a:solidFill>
                  <a:schemeClr val="lt1"/>
                </a:solidFill>
                <a:latin typeface="Arial"/>
                <a:ea typeface="Arial"/>
              </a:rPr>
              <a:t>Спасибо </a:t>
            </a:r>
          </a:p>
          <a:p>
            <a:pPr algn="ctr">
              <a:lnSpc>
                <a:spcPct val="100000"/>
              </a:lnSpc>
            </a:pPr>
            <a:r>
              <a:rPr lang="ru-RU" sz="3600" b="0" strike="noStrike" spc="-1" dirty="0">
                <a:solidFill>
                  <a:schemeClr val="lt1"/>
                </a:solidFill>
                <a:latin typeface="Arial"/>
                <a:ea typeface="Arial"/>
              </a:rPr>
              <a:t>за </a:t>
            </a:r>
          </a:p>
          <a:p>
            <a:pPr algn="ctr">
              <a:lnSpc>
                <a:spcPct val="100000"/>
              </a:lnSpc>
            </a:pPr>
            <a:r>
              <a:rPr lang="ru-RU" sz="3600" b="0" strike="noStrike" spc="-1" dirty="0">
                <a:solidFill>
                  <a:schemeClr val="lt1"/>
                </a:solidFill>
                <a:latin typeface="Arial"/>
                <a:ea typeface="Arial"/>
              </a:rPr>
              <a:t>внимание!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93664" y="0"/>
            <a:ext cx="479833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31640" algn="ctr">
              <a:lnSpc>
                <a:spcPct val="168000"/>
              </a:lnSpc>
            </a:pPr>
            <a:r>
              <a:rPr lang="ru-RU" b="1" u="sng" spc="7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Карта Хасанского муниципального округа </a:t>
            </a:r>
          </a:p>
          <a:p>
            <a:pPr marL="431640" algn="ctr">
              <a:lnSpc>
                <a:spcPct val="168000"/>
              </a:lnSpc>
            </a:pPr>
            <a:endParaRPr lang="ru-RU" sz="1600" spc="7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pPr marL="431640" algn="ctr">
              <a:lnSpc>
                <a:spcPct val="168000"/>
              </a:lnSpc>
            </a:pPr>
            <a:r>
              <a:rPr lang="ru-RU" sz="1600" spc="7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Г</a:t>
            </a:r>
            <a:r>
              <a:rPr lang="ru-RU" sz="1600" spc="63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о</a:t>
            </a:r>
            <a:r>
              <a:rPr lang="ru-RU" sz="1600" spc="83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с</a:t>
            </a:r>
            <a:r>
              <a:rPr lang="ru-RU" sz="1600" spc="43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у</a:t>
            </a:r>
            <a:r>
              <a:rPr lang="ru-RU" sz="1600" spc="103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д</a:t>
            </a:r>
            <a:r>
              <a:rPr lang="ru-RU" sz="1600" spc="46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а</a:t>
            </a:r>
            <a:r>
              <a:rPr lang="ru-RU" sz="1600" spc="66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р</a:t>
            </a:r>
            <a:r>
              <a:rPr lang="ru-RU" sz="1600" spc="97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с</a:t>
            </a:r>
            <a:r>
              <a:rPr lang="ru-RU" sz="1600" spc="43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т</a:t>
            </a:r>
            <a:r>
              <a:rPr lang="ru-RU" sz="1600" spc="46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вен</a:t>
            </a:r>
            <a:r>
              <a:rPr lang="ru-RU" sz="1600" spc="52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н</a:t>
            </a:r>
            <a:r>
              <a:rPr lang="ru-RU" sz="1600" spc="43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ой</a:t>
            </a:r>
            <a:r>
              <a:rPr lang="ru-RU" sz="1600" spc="-29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ru-RU" sz="1600" spc="58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г</a:t>
            </a:r>
            <a:r>
              <a:rPr lang="ru-RU" sz="1600" spc="75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р</a:t>
            </a:r>
            <a:r>
              <a:rPr lang="ru-RU" sz="1600" spc="46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а</a:t>
            </a:r>
            <a:r>
              <a:rPr lang="ru-RU" sz="1600" spc="58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ни</a:t>
            </a:r>
            <a:r>
              <a:rPr lang="ru-RU" sz="1600" spc="75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ц</a:t>
            </a:r>
            <a:r>
              <a:rPr lang="ru-RU" sz="1600" spc="32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ы;</a:t>
            </a:r>
            <a:endParaRPr lang="ru-RU" sz="1600" spc="18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pPr marL="431640" algn="ctr">
              <a:lnSpc>
                <a:spcPct val="168000"/>
              </a:lnSpc>
            </a:pPr>
            <a:r>
              <a:rPr lang="ru-RU" sz="1600" spc="89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А</a:t>
            </a:r>
            <a:r>
              <a:rPr lang="ru-RU" sz="1600" spc="46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в</a:t>
            </a:r>
            <a:r>
              <a:rPr lang="ru-RU" sz="1600" spc="43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т</a:t>
            </a:r>
            <a:r>
              <a:rPr lang="ru-RU" sz="1600" spc="63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о</a:t>
            </a:r>
            <a:r>
              <a:rPr lang="ru-RU" sz="1600" spc="72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м</a:t>
            </a:r>
            <a:r>
              <a:rPr lang="ru-RU" sz="1600" spc="46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а</a:t>
            </a:r>
            <a:r>
              <a:rPr lang="ru-RU" sz="1600" spc="58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г</a:t>
            </a:r>
            <a:r>
              <a:rPr lang="ru-RU" sz="1600" spc="72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и</a:t>
            </a:r>
            <a:r>
              <a:rPr lang="ru-RU" sz="1600" spc="97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с</a:t>
            </a:r>
            <a:r>
              <a:rPr lang="ru-RU" sz="1600" spc="46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т</a:t>
            </a:r>
            <a:r>
              <a:rPr lang="ru-RU" sz="1600" spc="63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р</a:t>
            </a:r>
            <a:r>
              <a:rPr lang="ru-RU" sz="1600" spc="46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а</a:t>
            </a:r>
            <a:r>
              <a:rPr lang="ru-RU" sz="1600" spc="58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лей;</a:t>
            </a:r>
            <a:endParaRPr lang="ru-RU" sz="1600" spc="32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pPr marL="431640" algn="ctr">
              <a:lnSpc>
                <a:spcPct val="168000"/>
              </a:lnSpc>
            </a:pPr>
            <a:r>
              <a:rPr lang="ru-RU" sz="1600" spc="103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Ж</a:t>
            </a:r>
            <a:r>
              <a:rPr lang="ru-RU" sz="1600" spc="52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е</a:t>
            </a:r>
            <a:r>
              <a:rPr lang="ru-RU" sz="1600" spc="63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л</a:t>
            </a:r>
            <a:r>
              <a:rPr lang="ru-RU" sz="1600" spc="46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е</a:t>
            </a:r>
            <a:r>
              <a:rPr lang="ru-RU" sz="1600" spc="72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з</a:t>
            </a:r>
            <a:r>
              <a:rPr lang="ru-RU" sz="1600" spc="58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н</a:t>
            </a:r>
            <a:r>
              <a:rPr lang="ru-RU" sz="1600" spc="72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ых</a:t>
            </a:r>
            <a:r>
              <a:rPr lang="ru-RU" sz="1600" spc="-29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ru-RU" sz="1600" spc="72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до</a:t>
            </a:r>
            <a:r>
              <a:rPr lang="ru-RU" sz="1600" spc="66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р</a:t>
            </a:r>
            <a:r>
              <a:rPr lang="ru-RU" sz="1600" spc="63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ог;</a:t>
            </a:r>
            <a:endParaRPr lang="ru-RU" sz="1600" spc="43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pPr marL="431640" algn="ctr">
              <a:lnSpc>
                <a:spcPct val="168000"/>
              </a:lnSpc>
            </a:pPr>
            <a:r>
              <a:rPr lang="ru-RU" sz="1600" spc="72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М</a:t>
            </a:r>
            <a:r>
              <a:rPr lang="ru-RU" sz="1600" spc="58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о</a:t>
            </a:r>
            <a:r>
              <a:rPr lang="ru-RU" sz="1600" spc="63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р</a:t>
            </a:r>
            <a:r>
              <a:rPr lang="ru-RU" sz="1600" spc="72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ск</a:t>
            </a:r>
            <a:r>
              <a:rPr lang="ru-RU" sz="1600" spc="46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их</a:t>
            </a:r>
            <a:r>
              <a:rPr lang="ru-RU" sz="1600" spc="-29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ru-RU" sz="1600" spc="52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п</a:t>
            </a:r>
            <a:r>
              <a:rPr lang="ru-RU" sz="1600" spc="46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ортов;</a:t>
            </a:r>
            <a:endParaRPr lang="ru-RU" sz="16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640" algn="ctr">
              <a:lnSpc>
                <a:spcPct val="100000"/>
              </a:lnSpc>
              <a:spcBef>
                <a:spcPts val="615"/>
              </a:spcBef>
            </a:pPr>
            <a:r>
              <a:rPr lang="ru-RU" sz="1600" spc="72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Аэ</a:t>
            </a:r>
            <a:r>
              <a:rPr lang="ru-RU" sz="1600" spc="75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р</a:t>
            </a:r>
            <a:r>
              <a:rPr lang="ru-RU" sz="1600" spc="63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о</a:t>
            </a:r>
            <a:r>
              <a:rPr lang="ru-RU" sz="1600" spc="52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п</a:t>
            </a:r>
            <a:r>
              <a:rPr lang="ru-RU" sz="1600" spc="46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ортов;</a:t>
            </a:r>
            <a:endParaRPr lang="ru-RU" sz="16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640" algn="ctr">
              <a:lnSpc>
                <a:spcPct val="100000"/>
              </a:lnSpc>
              <a:spcBef>
                <a:spcPts val="615"/>
              </a:spcBef>
            </a:pPr>
            <a:r>
              <a:rPr lang="ru-RU" sz="1600" spc="72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П</a:t>
            </a:r>
            <a:r>
              <a:rPr lang="ru-RU" sz="1600" spc="63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у</a:t>
            </a:r>
            <a:r>
              <a:rPr lang="ru-RU" sz="1600" spc="66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н</a:t>
            </a:r>
            <a:r>
              <a:rPr lang="ru-RU" sz="1600" spc="72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к</a:t>
            </a:r>
            <a:r>
              <a:rPr lang="ru-RU" sz="1600" spc="32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тов</a:t>
            </a:r>
            <a:r>
              <a:rPr lang="ru-RU" sz="1600" spc="-35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ru-RU" sz="1600" spc="58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п</a:t>
            </a:r>
            <a:r>
              <a:rPr lang="ru-RU" sz="1600" spc="63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ро</a:t>
            </a:r>
            <a:r>
              <a:rPr lang="ru-RU" sz="1600" spc="52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пу</a:t>
            </a:r>
            <a:r>
              <a:rPr lang="ru-RU" sz="1600" spc="89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с</a:t>
            </a:r>
            <a:r>
              <a:rPr lang="ru-RU" sz="1600" spc="66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к</a:t>
            </a:r>
            <a:r>
              <a:rPr lang="ru-RU" sz="1600" spc="32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а</a:t>
            </a:r>
            <a:r>
              <a:rPr lang="ru-RU" sz="1600" spc="-35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ru-RU" sz="1600" spc="35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ч</a:t>
            </a:r>
            <a:r>
              <a:rPr lang="ru-RU" sz="1600" spc="46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е</a:t>
            </a:r>
            <a:r>
              <a:rPr lang="ru-RU" sz="1600" spc="66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р</a:t>
            </a:r>
            <a:r>
              <a:rPr lang="ru-RU" sz="1600" spc="46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е</a:t>
            </a:r>
            <a:r>
              <a:rPr lang="ru-RU" sz="1600" spc="63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з</a:t>
            </a:r>
            <a:r>
              <a:rPr lang="ru-RU" sz="1600" spc="-35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r>
              <a:rPr lang="ru-RU" sz="1600" spc="58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г</a:t>
            </a:r>
            <a:r>
              <a:rPr lang="ru-RU" sz="1600" spc="75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р</a:t>
            </a:r>
            <a:r>
              <a:rPr lang="ru-RU" sz="1600" spc="46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а</a:t>
            </a:r>
            <a:r>
              <a:rPr lang="ru-RU" sz="1600" spc="58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ни</a:t>
            </a:r>
            <a:r>
              <a:rPr lang="ru-RU" sz="1600" spc="52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ц</a:t>
            </a:r>
            <a:r>
              <a:rPr lang="ru-RU" sz="1600" spc="46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у.</a:t>
            </a:r>
          </a:p>
          <a:p>
            <a:pPr marL="431640" algn="ctr">
              <a:lnSpc>
                <a:spcPct val="100000"/>
              </a:lnSpc>
              <a:spcBef>
                <a:spcPts val="615"/>
              </a:spcBef>
            </a:pPr>
            <a:endParaRPr lang="ru-RU" sz="1600" spc="4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640" algn="ctr">
              <a:lnSpc>
                <a:spcPct val="100000"/>
              </a:lnSpc>
              <a:spcBef>
                <a:spcPts val="615"/>
              </a:spcBef>
            </a:pPr>
            <a:endParaRPr lang="ru-RU" sz="1600" spc="4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640" algn="ctr">
              <a:lnSpc>
                <a:spcPct val="100000"/>
              </a:lnSpc>
              <a:spcBef>
                <a:spcPts val="615"/>
              </a:spcBef>
            </a:pPr>
            <a:endParaRPr lang="ru-RU" sz="1600" spc="4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640" algn="ctr">
              <a:lnSpc>
                <a:spcPct val="100000"/>
              </a:lnSpc>
              <a:spcBef>
                <a:spcPts val="615"/>
              </a:spcBef>
            </a:pPr>
            <a:endParaRPr lang="ru-RU" sz="1600" spc="4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640" algn="ctr">
              <a:lnSpc>
                <a:spcPct val="100000"/>
              </a:lnSpc>
              <a:spcBef>
                <a:spcPts val="615"/>
              </a:spcBef>
            </a:pPr>
            <a:endParaRPr lang="ru-RU" sz="1600" spc="4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640" algn="ctr">
              <a:lnSpc>
                <a:spcPct val="100000"/>
              </a:lnSpc>
              <a:spcBef>
                <a:spcPts val="615"/>
              </a:spcBef>
            </a:pPr>
            <a:endParaRPr lang="ru-RU" sz="16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7" name="Таблица 15"/>
          <p:cNvGraphicFramePr/>
          <p:nvPr>
            <p:extLst>
              <p:ext uri="{D42A27DB-BD31-4B8C-83A1-F6EECF244321}">
                <p14:modId xmlns:p14="http://schemas.microsoft.com/office/powerpoint/2010/main" val="2741075475"/>
              </p:ext>
            </p:extLst>
          </p:nvPr>
        </p:nvGraphicFramePr>
        <p:xfrm>
          <a:off x="3503200" y="777815"/>
          <a:ext cx="3890463" cy="6278880"/>
        </p:xfrm>
        <a:graphic>
          <a:graphicData uri="http://schemas.openxmlformats.org/drawingml/2006/table">
            <a:tbl>
              <a:tblPr/>
              <a:tblGrid>
                <a:gridCol w="3890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82032">
                <a:tc>
                  <a:txBody>
                    <a:bodyPr/>
                    <a:lstStyle/>
                    <a:p>
                      <a:pPr lvl="0" algn="just"/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Уникальное географическое положение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близость к крупнейшим государствам Азиатско-тихоокеанского региона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lvl="0" algn="just"/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just"/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территории муниципального образования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одновременно находятся морские, сухопутные и железнодорожные пункты пропуска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через государственную границу Российской Федерации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lvl="0" algn="just"/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just"/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Логистический потенциал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lvl="0" algn="just"/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морских порта, 2 пограничных перехода                  (авто с КНР и </a:t>
                      </a:r>
                      <a:r>
                        <a:rPr lang="ru-RU" sz="1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жд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с КНДР)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lvl="0" algn="just"/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Туристско-рекреационные ресурсы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(особо охраняемые природные территории; территории с «курортным» климатом и большой протяженностью пляжной береговой линии);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400" b="0" strike="noStrike" kern="1200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Инвестиционный потенциа</a:t>
                      </a:r>
                      <a:r>
                        <a:rPr lang="ru-RU" sz="1400" b="0" u="none" strike="noStrike" kern="1200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л</a:t>
                      </a:r>
                      <a:r>
                        <a:rPr lang="ru-RU" sz="1400" b="1" u="none" spc="7" dirty="0"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: транспорт, переработка рыбной продукции и марикультуры, туризм. </a:t>
                      </a:r>
                      <a:endParaRPr lang="ru-RU" sz="1400" b="0" u="none" strike="noStrike" kern="1200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kern="1200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kern="1200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kern="1200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kern="1200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kern="1200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kern="1200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kern="1200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73440" marR="73440" anchor="ctr">
                    <a:lnL w="76320">
                      <a:solidFill>
                        <a:srgbClr val="FFFFFF"/>
                      </a:solidFill>
                    </a:lnL>
                    <a:lnR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320">
                      <a:solidFill>
                        <a:srgbClr val="FFFFFF"/>
                      </a:solidFill>
                    </a:lnT>
                    <a:lnB w="763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0" name="PlaceHolder 2"/>
          <p:cNvSpPr>
            <a:spLocks noGrp="1"/>
          </p:cNvSpPr>
          <p:nvPr>
            <p:ph type="title"/>
          </p:nvPr>
        </p:nvSpPr>
        <p:spPr>
          <a:xfrm>
            <a:off x="91440" y="76320"/>
            <a:ext cx="6836760" cy="3906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txBody>
          <a:bodyPr anchor="b">
            <a:normAutofit/>
          </a:bodyPr>
          <a:lstStyle/>
          <a:p>
            <a:pPr indent="0"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2000" b="0" strike="noStrike" cap="all" spc="148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Хасанский муниципальный округ</a:t>
            </a:r>
            <a:endParaRPr lang="ru-RU" sz="20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1" name="object 4"/>
          <p:cNvSpPr/>
          <p:nvPr/>
        </p:nvSpPr>
        <p:spPr>
          <a:xfrm>
            <a:off x="91440" y="756269"/>
            <a:ext cx="3398628" cy="4330255"/>
          </a:xfrm>
          <a:custGeom>
            <a:avLst/>
            <a:gdLst>
              <a:gd name="textAreaLeft" fmla="*/ 0 w 3096000"/>
              <a:gd name="textAreaRight" fmla="*/ 3096360 w 3096000"/>
              <a:gd name="textAreaTop" fmla="*/ 0 h 3826440"/>
              <a:gd name="textAreaBottom" fmla="*/ 3826800 h 3826440"/>
            </a:gdLst>
            <a:ahLst/>
            <a:cxnLst/>
            <a:rect l="textAreaLeft" t="textAreaTop" r="textAreaRight" b="textAreaBottom"/>
            <a:pathLst>
              <a:path w="3096260" h="3079115">
                <a:moveTo>
                  <a:pt x="2880004" y="0"/>
                </a:moveTo>
                <a:lnTo>
                  <a:pt x="216001" y="0"/>
                </a:lnTo>
                <a:lnTo>
                  <a:pt x="198286" y="716"/>
                </a:lnTo>
                <a:lnTo>
                  <a:pt x="147729" y="11012"/>
                </a:lnTo>
                <a:lnTo>
                  <a:pt x="102222" y="32362"/>
                </a:lnTo>
                <a:lnTo>
                  <a:pt x="63266" y="63266"/>
                </a:lnTo>
                <a:lnTo>
                  <a:pt x="32362" y="102222"/>
                </a:lnTo>
                <a:lnTo>
                  <a:pt x="11012" y="147729"/>
                </a:lnTo>
                <a:lnTo>
                  <a:pt x="716" y="198286"/>
                </a:lnTo>
                <a:lnTo>
                  <a:pt x="0" y="216001"/>
                </a:lnTo>
                <a:lnTo>
                  <a:pt x="0" y="2863075"/>
                </a:lnTo>
                <a:lnTo>
                  <a:pt x="6277" y="2914981"/>
                </a:lnTo>
                <a:lnTo>
                  <a:pt x="24110" y="2962336"/>
                </a:lnTo>
                <a:lnTo>
                  <a:pt x="51996" y="3003640"/>
                </a:lnTo>
                <a:lnTo>
                  <a:pt x="88435" y="3037391"/>
                </a:lnTo>
                <a:lnTo>
                  <a:pt x="131925" y="3062091"/>
                </a:lnTo>
                <a:lnTo>
                  <a:pt x="180965" y="3076237"/>
                </a:lnTo>
                <a:lnTo>
                  <a:pt x="216001" y="3079064"/>
                </a:lnTo>
                <a:lnTo>
                  <a:pt x="2880004" y="3079064"/>
                </a:lnTo>
                <a:lnTo>
                  <a:pt x="2931911" y="3072787"/>
                </a:lnTo>
                <a:lnTo>
                  <a:pt x="2979268" y="3054956"/>
                </a:lnTo>
                <a:lnTo>
                  <a:pt x="3020574" y="3027073"/>
                </a:lnTo>
                <a:lnTo>
                  <a:pt x="3054329" y="2990637"/>
                </a:lnTo>
                <a:lnTo>
                  <a:pt x="3079031" y="2947149"/>
                </a:lnTo>
                <a:lnTo>
                  <a:pt x="3093178" y="2898110"/>
                </a:lnTo>
                <a:lnTo>
                  <a:pt x="3096005" y="2863075"/>
                </a:lnTo>
                <a:lnTo>
                  <a:pt x="3096005" y="216001"/>
                </a:lnTo>
                <a:lnTo>
                  <a:pt x="3089728" y="164094"/>
                </a:lnTo>
                <a:lnTo>
                  <a:pt x="3071895" y="116737"/>
                </a:lnTo>
                <a:lnTo>
                  <a:pt x="3044009" y="75431"/>
                </a:lnTo>
                <a:lnTo>
                  <a:pt x="3007570" y="41676"/>
                </a:lnTo>
                <a:lnTo>
                  <a:pt x="2964080" y="16974"/>
                </a:lnTo>
                <a:lnTo>
                  <a:pt x="2915040" y="2827"/>
                </a:lnTo>
                <a:lnTo>
                  <a:pt x="2880004" y="0"/>
                </a:lnTo>
                <a:close/>
              </a:path>
            </a:pathLst>
          </a:custGeom>
          <a:solidFill>
            <a:srgbClr val="DAE1E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</a:rPr>
              <a:t>       </a:t>
            </a:r>
            <a:r>
              <a:rPr lang="ru-RU" sz="1800" b="0" strike="noStrike" spc="-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Основные показатели:</a:t>
            </a:r>
            <a:endParaRPr lang="ru-RU" sz="18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Население</a:t>
            </a:r>
          </a:p>
          <a:p>
            <a:pPr marL="180000">
              <a:tabLst>
                <a:tab pos="0" algn="l"/>
              </a:tabLst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24,798 тыс. чел.</a:t>
            </a:r>
          </a:p>
          <a:p>
            <a:pPr marL="180000">
              <a:tabLst>
                <a:tab pos="0" algn="l"/>
              </a:tabLst>
            </a:pPr>
            <a:endParaRPr lang="ru-RU" sz="1400" b="1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indent="12600"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Количество хозяйствующих субъектов**</a:t>
            </a:r>
          </a:p>
          <a:p>
            <a:pPr marL="180000">
              <a:tabLst>
                <a:tab pos="0" algn="l"/>
              </a:tabLst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419 ед.</a:t>
            </a:r>
          </a:p>
          <a:p>
            <a:pPr marL="180000">
              <a:tabLst>
                <a:tab pos="0" algn="l"/>
              </a:tabLst>
            </a:pPr>
            <a:endParaRPr lang="ru-RU" sz="1400" b="1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indent="12600"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Выпуск продукции базовых отраслей**</a:t>
            </a:r>
          </a:p>
          <a:p>
            <a:pPr marL="180000">
              <a:tabLst>
                <a:tab pos="0" algn="l"/>
              </a:tabLst>
            </a:pPr>
            <a:r>
              <a:rPr lang="ru-RU" sz="1400" b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11437,4874 млн. руб.</a:t>
            </a:r>
          </a:p>
          <a:p>
            <a:pPr marL="180000">
              <a:tabLst>
                <a:tab pos="0" algn="l"/>
              </a:tabLst>
            </a:pPr>
            <a:endParaRPr lang="ru-RU" sz="1400" b="1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indent="12600"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Объем инвестиций в основной </a:t>
            </a:r>
            <a:r>
              <a:rPr lang="ru-RU" sz="1400" spc="-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капитал **</a:t>
            </a:r>
            <a:endParaRPr lang="ru-RU" sz="1400" b="0" strike="noStrike" spc="-1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  <a:p>
            <a:pPr marL="180000">
              <a:tabLst>
                <a:tab pos="0" algn="l"/>
              </a:tabLst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799,8 млн. руб.</a:t>
            </a:r>
          </a:p>
          <a:p>
            <a:pPr marL="180000">
              <a:tabLst>
                <a:tab pos="0" algn="l"/>
              </a:tabLst>
            </a:pPr>
            <a:endParaRPr lang="ru-RU" sz="1400" b="1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indent="12600"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Объем инвестиций на 1 жителя*   **</a:t>
            </a:r>
          </a:p>
          <a:p>
            <a:pPr marL="180000">
              <a:tabLst>
                <a:tab pos="0" algn="l"/>
              </a:tabLst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29,7 тыс. руб.</a:t>
            </a:r>
            <a:r>
              <a:rPr lang="ru-RU" sz="1400" spc="-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</a:p>
          <a:p>
            <a:pPr marL="180000">
              <a:tabLst>
                <a:tab pos="0" algn="l"/>
              </a:tabLst>
            </a:pPr>
            <a:endParaRPr lang="ru-RU" sz="1400" b="1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indent="12600"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Средняя заработная плата *</a:t>
            </a:r>
          </a:p>
          <a:p>
            <a:pPr marL="180000">
              <a:tabLst>
                <a:tab pos="0" algn="l"/>
              </a:tabLst>
            </a:pPr>
            <a:r>
              <a:rPr lang="ru-RU" sz="1400" b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69,2 тыс. руб.</a:t>
            </a:r>
            <a:endParaRPr lang="ru-RU" sz="1400" b="1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   </a:t>
            </a:r>
          </a:p>
        </p:txBody>
      </p:sp>
      <p:sp>
        <p:nvSpPr>
          <p:cNvPr id="183" name="Номер слайда 4"/>
          <p:cNvSpPr/>
          <p:nvPr/>
        </p:nvSpPr>
        <p:spPr>
          <a:xfrm>
            <a:off x="11573280" y="6356520"/>
            <a:ext cx="478080" cy="364680"/>
          </a:xfr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3223A2C-9446-4D28-A033-B879493D4DFE}" type="slidenum">
              <a:rPr lang="ru-RU" sz="900" b="0" strike="noStrike" spc="-1">
                <a:solidFill>
                  <a:srgbClr val="000000"/>
                </a:solidFill>
                <a:latin typeface="Arial"/>
                <a:ea typeface="Arial"/>
              </a:rPr>
              <a:t>2</a:t>
            </a:fld>
            <a:endParaRPr lang="ru-RU" sz="9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89302" y="5557194"/>
            <a:ext cx="2932505" cy="1094575"/>
            <a:chOff x="289302" y="5531580"/>
            <a:chExt cx="2932505" cy="1189440"/>
          </a:xfrm>
        </p:grpSpPr>
        <p:sp>
          <p:nvSpPr>
            <p:cNvPr id="185" name="TextBox 1407110310"/>
            <p:cNvSpPr/>
            <p:nvPr/>
          </p:nvSpPr>
          <p:spPr>
            <a:xfrm>
              <a:off x="1458930" y="5584874"/>
              <a:ext cx="1762876" cy="1015663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vertOverflow="overflow" horzOverflow="overflow" wrap="square" numCol="1" spcCol="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200" b="1" spc="-1" dirty="0">
                  <a:solidFill>
                    <a:srgbClr val="404040"/>
                  </a:solidFill>
                  <a:latin typeface="Tahoma"/>
                  <a:ea typeface="Tahoma"/>
                </a:rPr>
                <a:t>Официальный сайт администрации Хасанского муниципального округа</a:t>
              </a:r>
            </a:p>
          </p:txBody>
        </p:sp>
        <p:sp>
          <p:nvSpPr>
            <p:cNvPr id="186" name="Прямоугольник 413680215"/>
            <p:cNvSpPr/>
            <p:nvPr/>
          </p:nvSpPr>
          <p:spPr>
            <a:xfrm>
              <a:off x="289302" y="5531580"/>
              <a:ext cx="2932505" cy="1189440"/>
            </a:xfrm>
            <a:prstGeom prst="rect">
              <a:avLst/>
            </a:prstGeom>
            <a:noFill/>
            <a:ln>
              <a:solidFill>
                <a:srgbClr val="4372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89302" y="5086524"/>
            <a:ext cx="270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31.12.2023 г.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 крупные и средние организации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28996" y="4827634"/>
            <a:ext cx="37690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Изображение выглядит как шаблон, прямоугольный, Симметр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DA4796D-0822-DA4E-F1E6-9FBF75924A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98" y="5606237"/>
            <a:ext cx="1007036" cy="100703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E0CB348-DEF6-8720-14D8-89257B7DE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44" y="1579484"/>
            <a:ext cx="4534776" cy="40533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900" b="0" strike="noStrike" spc="-1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0030639-27D1-49F1-80BF-DF2F4FEDBB8B}" type="slidenum">
              <a:rPr lang="ru-RU" sz="900" b="0" strike="noStrike" spc="-1">
                <a:solidFill>
                  <a:srgbClr val="8B8B8B"/>
                </a:solidFill>
                <a:latin typeface="Arial"/>
                <a:ea typeface="Arial"/>
              </a:rPr>
              <a:t>3</a:t>
            </a:fld>
            <a:endParaRPr lang="ru-RU" sz="9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title"/>
          </p:nvPr>
        </p:nvSpPr>
        <p:spPr>
          <a:xfrm>
            <a:off x="164520" y="228600"/>
            <a:ext cx="4929840" cy="7074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txBody>
          <a:bodyPr numCol="1" spcCol="0" anchor="b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2000" b="0" strike="noStrike" spc="145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Преференциальные режимы</a:t>
            </a:r>
            <a:endParaRPr lang="ru-RU" sz="20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" name="TextBox 10"/>
          <p:cNvSpPr/>
          <p:nvPr/>
        </p:nvSpPr>
        <p:spPr>
          <a:xfrm>
            <a:off x="5743123" y="57652"/>
            <a:ext cx="6090081" cy="224676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numCol="1" spcCol="0" anchor="ctr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ru-RU" sz="2000" b="1" strike="noStrike" spc="-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ru-RU" sz="2000" b="1" spc="-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000" b="1" strike="noStrike" spc="-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Хасанского муниципального округа относится к свободному порту Владивосток - </a:t>
            </a: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200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территория, на которой инвесторы пользуются особыми режимами таможенного, налогового и административного регулирования.</a:t>
            </a:r>
          </a:p>
        </p:txBody>
      </p:sp>
      <p:graphicFrame>
        <p:nvGraphicFramePr>
          <p:cNvPr id="195" name="Таблица 122851901"/>
          <p:cNvGraphicFramePr/>
          <p:nvPr>
            <p:extLst>
              <p:ext uri="{D42A27DB-BD31-4B8C-83A1-F6EECF244321}">
                <p14:modId xmlns:p14="http://schemas.microsoft.com/office/powerpoint/2010/main" val="2845457331"/>
              </p:ext>
            </p:extLst>
          </p:nvPr>
        </p:nvGraphicFramePr>
        <p:xfrm>
          <a:off x="5743123" y="4026570"/>
          <a:ext cx="6232361" cy="2295302"/>
        </p:xfrm>
        <a:graphic>
          <a:graphicData uri="http://schemas.openxmlformats.org/drawingml/2006/table">
            <a:tbl>
              <a:tblPr/>
              <a:tblGrid>
                <a:gridCol w="2369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43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8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9084">
                <a:tc rowSpan="2">
                  <a:txBody>
                    <a:bodyPr/>
                    <a:lstStyle/>
                    <a:p>
                      <a:pPr algn="ctr"/>
                      <a:endParaRPr lang="ru-RU" sz="1400" b="1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F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СПВ*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F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084">
                <a:tc vMerge="1">
                  <a:txBody>
                    <a:bodyPr/>
                    <a:lstStyle/>
                    <a:p>
                      <a:pPr algn="ctr"/>
                      <a:endParaRPr lang="ru-RU" sz="1800" b="1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966">
                <a:tc>
                  <a:txBody>
                    <a:bodyPr/>
                    <a:lstStyle/>
                    <a:p>
                      <a:pPr algn="ctr"/>
                      <a:r>
                        <a:rPr lang="ru-RU" sz="14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Резиденты, ед.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53</a:t>
                      </a:r>
                    </a:p>
                    <a:p>
                      <a:pPr algn="ctr"/>
                      <a:r>
                        <a:rPr lang="ru-RU" sz="14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(58 проектов)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6 (введено)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084">
                <a:tc>
                  <a:txBody>
                    <a:bodyPr/>
                    <a:lstStyle/>
                    <a:p>
                      <a:pPr algn="ctr"/>
                      <a:r>
                        <a:rPr lang="ru-RU" sz="14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Инвестиции, млрд. руб.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48,9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5,2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084">
                <a:tc>
                  <a:txBody>
                    <a:bodyPr/>
                    <a:lstStyle/>
                    <a:p>
                      <a:pPr algn="ctr"/>
                      <a:r>
                        <a:rPr lang="ru-RU" sz="14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Раб.</a:t>
                      </a:r>
                      <a:r>
                        <a:rPr lang="ru-RU" sz="1400" b="1" strike="noStrike" spc="-1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 места, ед.</a:t>
                      </a:r>
                      <a:endParaRPr lang="ru-RU" sz="1400" b="1" strike="noStrike" spc="-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4567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trike="noStrike" spc="-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1663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64520" y="1181036"/>
            <a:ext cx="5125860" cy="5165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Цветная карта ДФО с </a:t>
            </a:r>
            <a:r>
              <a:rPr lang="ru-RU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указаннием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Портов ДФО (символами);</a:t>
            </a:r>
          </a:p>
          <a:p>
            <a:pPr marL="457200" indent="-45720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Морских путей, соединяющих порты;</a:t>
            </a:r>
          </a:p>
          <a:p>
            <a:pPr marL="457200" indent="-45720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Укрупнённым изображением расположения портов в регионе.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43123" y="302518"/>
            <a:ext cx="6232361" cy="2964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43123" y="6321874"/>
            <a:ext cx="25951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*по состоянию на 31.12.2023 года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31127" y="3657238"/>
            <a:ext cx="4752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-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Таблица основных параметров резидентов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87097">
              <a:srgbClr val="779CD1"/>
            </a:gs>
            <a:gs pos="59000">
              <a:schemeClr val="accent1">
                <a:lumMod val="69000"/>
                <a:lumOff val="31000"/>
              </a:schemeClr>
            </a:gs>
            <a:gs pos="83000">
              <a:schemeClr val="accent5">
                <a:lumMod val="62000"/>
                <a:lumOff val="38000"/>
              </a:schemeClr>
            </a:gs>
            <a:gs pos="100000">
              <a:schemeClr val="accent1">
                <a:lumMod val="72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142200" y="165960"/>
            <a:ext cx="3735360" cy="47052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txBody>
          <a:bodyPr numCol="1" spcCol="0" anchor="ctr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en-US" sz="1800" b="0" strike="noStrike" spc="145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ИСТОРИИ УСПЕХА</a:t>
            </a:r>
            <a:endParaRPr lang="ru-RU" sz="18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" name="TextBox 1966732049"/>
          <p:cNvSpPr/>
          <p:nvPr/>
        </p:nvSpPr>
        <p:spPr>
          <a:xfrm>
            <a:off x="457200" y="1011600"/>
            <a:ext cx="3179520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numCol="1" spc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</a:t>
            </a:r>
            <a:endParaRPr lang="ru-RU" sz="16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" name="TextBox 1872305725"/>
          <p:cNvSpPr/>
          <p:nvPr/>
        </p:nvSpPr>
        <p:spPr>
          <a:xfrm>
            <a:off x="4289276" y="1011600"/>
            <a:ext cx="3368520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numCol="1" spc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Промышленность </a:t>
            </a:r>
          </a:p>
        </p:txBody>
      </p:sp>
      <p:sp>
        <p:nvSpPr>
          <p:cNvPr id="208" name="TextBox 1057883246"/>
          <p:cNvSpPr/>
          <p:nvPr/>
        </p:nvSpPr>
        <p:spPr>
          <a:xfrm>
            <a:off x="8310352" y="1011600"/>
            <a:ext cx="3171374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numCol="1" spc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Туризм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4387849" y="1538042"/>
            <a:ext cx="3171373" cy="4985472"/>
            <a:chOff x="4243613" y="1538695"/>
            <a:chExt cx="3171373" cy="4985472"/>
          </a:xfrm>
        </p:grpSpPr>
        <p:sp>
          <p:nvSpPr>
            <p:cNvPr id="3" name="TextBox 2"/>
            <p:cNvSpPr txBox="1"/>
            <p:nvPr/>
          </p:nvSpPr>
          <p:spPr>
            <a:xfrm>
              <a:off x="4243613" y="1538695"/>
              <a:ext cx="3171373" cy="6924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Создание завода по производству пиломатериалов на территории Приморского края в </a:t>
              </a:r>
              <a:r>
                <a:rPr lang="ru-RU" sz="13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пгт</a:t>
              </a:r>
              <a:r>
                <a:rPr lang="ru-RU" sz="1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Славянка 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786579" y="2639681"/>
              <a:ext cx="2314937" cy="1585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Изображение проекта 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243613" y="4677508"/>
              <a:ext cx="3171373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Общая информация о проекте:</a:t>
              </a:r>
            </a:p>
            <a:p>
              <a:pPr marL="171450" indent="-171450">
                <a:buFontTx/>
                <a:buChar char="-"/>
              </a:pP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ООО Стивидорная компания «Славянский лесной терминал»</a:t>
              </a:r>
            </a:p>
            <a:p>
              <a:pPr marL="171450" indent="-171450">
                <a:buFontTx/>
                <a:buChar char="-"/>
              </a:pP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Объём инвестиций – 1,298 млрд. руб.</a:t>
              </a:r>
            </a:p>
            <a:p>
              <a:pPr marL="171450" indent="-171450">
                <a:buFontTx/>
                <a:buChar char="-"/>
              </a:pP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Создано 122 рабочих места</a:t>
              </a:r>
            </a:p>
            <a:p>
              <a:pPr marL="171450" indent="-171450">
                <a:buFontTx/>
                <a:buChar char="-"/>
              </a:pP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Ввод в эксплуатацию –</a:t>
              </a:r>
              <a:r>
                <a:rPr lang="ru-RU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декабрь 2021 года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8310351" y="1578240"/>
            <a:ext cx="3268624" cy="4893139"/>
            <a:chOff x="4243611" y="1538695"/>
            <a:chExt cx="3268624" cy="4893139"/>
          </a:xfrm>
        </p:grpSpPr>
        <p:sp>
          <p:nvSpPr>
            <p:cNvPr id="18" name="TextBox 17"/>
            <p:cNvSpPr txBox="1"/>
            <p:nvPr/>
          </p:nvSpPr>
          <p:spPr>
            <a:xfrm>
              <a:off x="4243611" y="1538695"/>
              <a:ext cx="3268624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гостиничного комплекса «Теплое море» в </a:t>
              </a:r>
              <a:r>
                <a:rPr lang="ru-RU" sz="13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пгт</a:t>
              </a:r>
              <a:r>
                <a:rPr lang="ru-RU" sz="1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Славянка Хасанского округа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Приморского края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503894" y="2315881"/>
              <a:ext cx="2817034" cy="171704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Изображение проекта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43613" y="4677508"/>
              <a:ext cx="317137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Общая информация о проекте:</a:t>
              </a:r>
            </a:p>
            <a:p>
              <a:pPr marL="171450" indent="-171450">
                <a:buFontTx/>
                <a:buChar char="-"/>
              </a:pP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ООО «Аквапарк Теплое море»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71450" indent="-171450">
                <a:buFontTx/>
                <a:buChar char="-"/>
              </a:pP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Объём инвестиций – 749,52 млн. руб. Уже реализовано – 348,93 млн. руб.</a:t>
              </a:r>
            </a:p>
            <a:p>
              <a:pPr marL="171450" indent="-171450">
                <a:buFontTx/>
                <a:buChar char="-"/>
              </a:pP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Кол-во рабочих мест – 56, создано - 10</a:t>
              </a:r>
            </a:p>
            <a:p>
              <a:pPr marL="171450" indent="-171450">
                <a:buFontTx/>
                <a:buChar char="-"/>
              </a:pP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Сроки ввода в эксплуатацию – </a:t>
              </a:r>
              <a:r>
                <a:rPr lang="ru-RU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октябрь 2025 года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65347" y="1578240"/>
            <a:ext cx="3171373" cy="5262471"/>
            <a:chOff x="4243613" y="1538695"/>
            <a:chExt cx="3171373" cy="5262471"/>
          </a:xfrm>
        </p:grpSpPr>
        <p:sp>
          <p:nvSpPr>
            <p:cNvPr id="22" name="TextBox 21"/>
            <p:cNvSpPr txBox="1"/>
            <p:nvPr/>
          </p:nvSpPr>
          <p:spPr>
            <a:xfrm>
              <a:off x="4503894" y="1538695"/>
              <a:ext cx="2911092" cy="6924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Строительство универсального морского перегрузочного комплекса в </a:t>
              </a:r>
              <a:r>
                <a:rPr lang="ru-RU" sz="13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пгт</a:t>
              </a:r>
              <a:r>
                <a:rPr lang="ru-RU" sz="13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Славянка Приморского края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426448" y="2518460"/>
              <a:ext cx="2696902" cy="16665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Изображение проекта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43613" y="4677508"/>
              <a:ext cx="3171373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Общая информация о проекте:</a:t>
              </a:r>
            </a:p>
            <a:p>
              <a:pPr marL="171450" indent="-171450">
                <a:buFontTx/>
                <a:buChar char="-"/>
              </a:pP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АО «Международный морской перегрузочный терминал»</a:t>
              </a:r>
            </a:p>
            <a:p>
              <a:pPr marL="171450" indent="-171450">
                <a:buFontTx/>
                <a:buChar char="-"/>
              </a:pP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Заявленный объём инвестиций – 1,99 млрд. руб. Уже реализовано – 428,87 млн. руб.</a:t>
              </a:r>
            </a:p>
            <a:p>
              <a:pPr marL="171450" indent="-171450">
                <a:buFontTx/>
                <a:buChar char="-"/>
              </a:pP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Создано 580 рабочих мест</a:t>
              </a:r>
            </a:p>
            <a:p>
              <a:pPr marL="171450" indent="-171450">
                <a:buFontTx/>
                <a:buChar char="-"/>
              </a:pP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Сроки ввода в эксплуатацию – </a:t>
              </a:r>
              <a:r>
                <a:rPr lang="ru-RU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декабрь 2024 года</a:t>
              </a:r>
            </a:p>
          </p:txBody>
        </p:sp>
      </p:grpSp>
      <p:pic>
        <p:nvPicPr>
          <p:cNvPr id="8" name="Рисунок 7" descr="Изображение выглядит как вода, небо, лодк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F95E83A3-9219-69CB-D3A8-94F7153738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55424"/>
            <a:ext cx="3179519" cy="20100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Рисунок 6" descr="Изображение выглядит как на открытом воздухе, трава, небо, пейзаж&#10;&#10;Автоматически созданное описание">
            <a:extLst>
              <a:ext uri="{FF2B5EF4-FFF2-40B4-BE49-F238E27FC236}">
                <a16:creationId xmlns:a16="http://schemas.microsoft.com/office/drawing/2014/main" id="{853A5AAE-2053-FF01-3700-32B6E3F479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352" y="2334276"/>
            <a:ext cx="3171372" cy="20312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Рисунок 8" descr="Изображение выглядит как на открытом воздухе, строительство, Аэрофотосъемк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B28ABB7F-B0C5-51BE-E533-B15DE4FB7C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277" y="2327034"/>
            <a:ext cx="3368520" cy="203846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а открытом воздухе, пейзаж, природа, облако&#10;&#10;Автоматически созданное описание">
            <a:extLst>
              <a:ext uri="{FF2B5EF4-FFF2-40B4-BE49-F238E27FC236}">
                <a16:creationId xmlns:a16="http://schemas.microsoft.com/office/drawing/2014/main" id="{BA251A72-53D1-15F2-F8B2-0F62376617B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8821203" y="5570777"/>
            <a:ext cx="3230723" cy="1150423"/>
            <a:chOff x="289302" y="5531580"/>
            <a:chExt cx="2932505" cy="1189440"/>
          </a:xfrm>
          <a:solidFill>
            <a:schemeClr val="bg2">
              <a:lumMod val="90000"/>
            </a:schemeClr>
          </a:solidFill>
        </p:grpSpPr>
        <p:sp>
          <p:nvSpPr>
            <p:cNvPr id="20" name="Прямоугольник 413680215"/>
            <p:cNvSpPr/>
            <p:nvPr/>
          </p:nvSpPr>
          <p:spPr>
            <a:xfrm>
              <a:off x="289302" y="5531580"/>
              <a:ext cx="2932505" cy="1189440"/>
            </a:xfrm>
            <a:prstGeom prst="rect">
              <a:avLst/>
            </a:prstGeom>
            <a:grpFill/>
            <a:ln>
              <a:solidFill>
                <a:srgbClr val="4372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TextBox 1407110310"/>
            <p:cNvSpPr/>
            <p:nvPr/>
          </p:nvSpPr>
          <p:spPr>
            <a:xfrm>
              <a:off x="1755554" y="5723531"/>
              <a:ext cx="1334267" cy="805537"/>
            </a:xfrm>
            <a:prstGeom prst="rect">
              <a:avLst/>
            </a:prstGeom>
            <a:grp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vertOverflow="overflow" horzOverflow="overflow" wrap="square" numCol="1" spcCol="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200" b="1" spc="-1" dirty="0">
                  <a:solidFill>
                    <a:srgbClr val="404040"/>
                  </a:solidFill>
                  <a:latin typeface="Tahoma"/>
                  <a:ea typeface="Tahoma"/>
                </a:rPr>
                <a:t>QR</a:t>
              </a:r>
              <a:r>
                <a:rPr lang="ru-RU" sz="1200" b="1" spc="-1" dirty="0">
                  <a:solidFill>
                    <a:srgbClr val="404040"/>
                  </a:solidFill>
                  <a:latin typeface="Tahoma"/>
                  <a:ea typeface="Tahoma"/>
                </a:rPr>
                <a:t> на перечень объектов для субъектов МСП МО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155271" y="5570775"/>
            <a:ext cx="3230723" cy="1150423"/>
            <a:chOff x="102299" y="5525871"/>
            <a:chExt cx="2932505" cy="1189440"/>
          </a:xfrm>
          <a:solidFill>
            <a:schemeClr val="bg2">
              <a:lumMod val="90000"/>
            </a:schemeClr>
          </a:solidFill>
        </p:grpSpPr>
        <p:sp>
          <p:nvSpPr>
            <p:cNvPr id="16" name="Прямоугольник 413680215"/>
            <p:cNvSpPr/>
            <p:nvPr/>
          </p:nvSpPr>
          <p:spPr>
            <a:xfrm>
              <a:off x="102299" y="5525871"/>
              <a:ext cx="2932505" cy="1189440"/>
            </a:xfrm>
            <a:prstGeom prst="rect">
              <a:avLst/>
            </a:prstGeom>
            <a:grpFill/>
            <a:ln>
              <a:solidFill>
                <a:srgbClr val="4372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" name="TextBox 1407110310"/>
            <p:cNvSpPr/>
            <p:nvPr/>
          </p:nvSpPr>
          <p:spPr>
            <a:xfrm>
              <a:off x="1315439" y="5714397"/>
              <a:ext cx="1676418" cy="668252"/>
            </a:xfrm>
            <a:prstGeom prst="rect">
              <a:avLst/>
            </a:prstGeom>
            <a:grp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vertOverflow="overflow" horzOverflow="overflow" wrap="square" numCol="1" spcCol="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200" b="1" spc="-1" dirty="0">
                  <a:solidFill>
                    <a:srgbClr val="404040"/>
                  </a:solidFill>
                  <a:latin typeface="Tahoma"/>
                  <a:ea typeface="Tahoma"/>
                </a:rPr>
                <a:t>QR </a:t>
              </a:r>
              <a:r>
                <a:rPr lang="ru-RU" sz="1200" b="1" spc="-1" dirty="0">
                  <a:solidFill>
                    <a:srgbClr val="404040"/>
                  </a:solidFill>
                  <a:latin typeface="Tahoma"/>
                  <a:ea typeface="Tahoma"/>
                </a:rPr>
                <a:t>на перечень инвестиционных площадок МО  </a:t>
              </a:r>
            </a:p>
          </p:txBody>
        </p:sp>
      </p:grpSp>
      <p:sp>
        <p:nvSpPr>
          <p:cNvPr id="219" name="PlaceHolder 1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900" b="0" strike="noStrike" spc="-1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BBF9745-2698-4AAE-917D-E8065BE67897}" type="slidenum">
              <a:rPr lang="ru-RU" sz="900" b="0" strike="noStrike" spc="-1">
                <a:solidFill>
                  <a:srgbClr val="8B8B8B"/>
                </a:solidFill>
                <a:latin typeface="Arial"/>
                <a:ea typeface="Arial"/>
              </a:rPr>
              <a:t>5</a:t>
            </a:fld>
            <a:endParaRPr lang="ru-RU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title"/>
          </p:nvPr>
        </p:nvSpPr>
        <p:spPr>
          <a:xfrm>
            <a:off x="166320" y="322200"/>
            <a:ext cx="6577200" cy="40788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txBody>
          <a:bodyPr numCol="1" spcCol="0" anchor="b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en-US" sz="2000" b="0" strike="noStrike" spc="145">
                <a:solidFill>
                  <a:srgbClr val="FFFFFF"/>
                </a:solidFill>
                <a:latin typeface="Arial"/>
                <a:ea typeface="Arial"/>
              </a:rPr>
              <a:t>ИНВЕСТИЦИОННЫЕ ПЛОЩАДКИ И ОБЪЕКТЫ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Овал 5"/>
          <p:cNvSpPr/>
          <p:nvPr/>
        </p:nvSpPr>
        <p:spPr>
          <a:xfrm>
            <a:off x="191520" y="1830240"/>
            <a:ext cx="4867920" cy="2376000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  <a:ea typeface="Arial"/>
            </a:endParaRPr>
          </a:p>
        </p:txBody>
      </p:sp>
      <p:sp>
        <p:nvSpPr>
          <p:cNvPr id="229" name="TextBox 466999580"/>
          <p:cNvSpPr/>
          <p:nvPr/>
        </p:nvSpPr>
        <p:spPr>
          <a:xfrm>
            <a:off x="201960" y="2510408"/>
            <a:ext cx="4857480" cy="10156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numCol="1" spc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2  земельных участка</a:t>
            </a: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FFFFFF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 </a:t>
            </a:r>
            <a:endParaRPr lang="ru-RU" sz="20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FFFFFF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40,72 га общая площадь</a:t>
            </a:r>
            <a:endParaRPr lang="ru-RU" sz="20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62480" y="92357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Разбивка по назначению земельных участков с количеством участков и их общей площадью</a:t>
            </a:r>
            <a:endParaRPr lang="ru-RU" sz="1600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Таблица 1154744305"/>
          <p:cNvGraphicFramePr/>
          <p:nvPr>
            <p:extLst>
              <p:ext uri="{D42A27DB-BD31-4B8C-83A1-F6EECF244321}">
                <p14:modId xmlns:p14="http://schemas.microsoft.com/office/powerpoint/2010/main" val="1843429898"/>
              </p:ext>
            </p:extLst>
          </p:nvPr>
        </p:nvGraphicFramePr>
        <p:xfrm>
          <a:off x="6403926" y="1537762"/>
          <a:ext cx="4857480" cy="2171275"/>
        </p:xfrm>
        <a:graphic>
          <a:graphicData uri="http://schemas.openxmlformats.org/drawingml/2006/table">
            <a:tbl>
              <a:tblPr/>
              <a:tblGrid>
                <a:gridCol w="4857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13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strike="noStrike" spc="-1" dirty="0">
                          <a:solidFill>
                            <a:srgbClr val="404040"/>
                          </a:solidFill>
                          <a:uFillTx/>
                          <a:latin typeface="Tahoma"/>
                          <a:ea typeface="Arial"/>
                        </a:rPr>
                        <a:t>Площадки для туристического обслуживания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1 земельный участок общей площадью 40,09 га </a:t>
                      </a:r>
                      <a:r>
                        <a:rPr lang="ru-RU" sz="1400" b="0" u="none" strike="noStrike" spc="-1" dirty="0">
                          <a:solidFill>
                            <a:schemeClr val="tx1"/>
                          </a:solidFill>
                          <a:uFillTx/>
                          <a:latin typeface="Tahoma"/>
                          <a:ea typeface="Arial"/>
                        </a:rPr>
                        <a:t>(планируется для размещения детского лагеря)</a:t>
                      </a:r>
                      <a:endParaRPr lang="ru-RU" sz="1400" b="0" u="none" strike="noStrike" spc="-1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4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63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b="1" u="sng" strike="noStrike" spc="-1" dirty="0">
                          <a:solidFill>
                            <a:srgbClr val="404040"/>
                          </a:solidFill>
                          <a:uFillTx/>
                          <a:latin typeface="Tahoma"/>
                          <a:ea typeface="Arial"/>
                        </a:rPr>
                        <a:t>Площадки спорт, гостиницы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0" u="none" strike="noStrike" spc="-1" dirty="0">
                          <a:solidFill>
                            <a:srgbClr val="404040"/>
                          </a:solidFill>
                          <a:uFillTx/>
                          <a:latin typeface="Tahoma"/>
                        </a:rPr>
                        <a:t>1 земельный участок общей площадью 0,63 га (предоставляется для строительства инфраструктуры для проведения спортивных мероприятий - гостиницы и бассейна)</a:t>
                      </a:r>
                      <a:endParaRPr lang="ru-RU" sz="1400" b="0" u="none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C52D33-2E12-E004-A4D7-CAF7FFC685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257" y="5619790"/>
            <a:ext cx="1052394" cy="1052394"/>
          </a:xfrm>
          <a:prstGeom prst="rect">
            <a:avLst/>
          </a:prstGeom>
        </p:spPr>
      </p:pic>
      <p:pic>
        <p:nvPicPr>
          <p:cNvPr id="8" name="Рисунок 7" descr="Изображение выглядит как шаблон, прямоугольный, пиксель, кроссворд&#10;&#10;Автоматически созданное описание">
            <a:extLst>
              <a:ext uri="{FF2B5EF4-FFF2-40B4-BE49-F238E27FC236}">
                <a16:creationId xmlns:a16="http://schemas.microsoft.com/office/drawing/2014/main" id="{A958FAD7-3DCB-561F-52F1-804AF9C6F0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598" y="5610366"/>
            <a:ext cx="1071240" cy="10712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accent6">
                <a:lumMod val="55000"/>
                <a:lumOff val="45000"/>
              </a:schemeClr>
            </a:gs>
            <a:gs pos="70000">
              <a:schemeClr val="accent6">
                <a:lumMod val="66000"/>
                <a:lumOff val="34000"/>
              </a:schemeClr>
            </a:gs>
            <a:gs pos="46000">
              <a:schemeClr val="accent6">
                <a:lumMod val="65000"/>
                <a:lumOff val="35000"/>
              </a:schemeClr>
            </a:gs>
            <a:gs pos="100000">
              <a:schemeClr val="accent6">
                <a:lumMod val="97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Скругленный прямоугольник 25"/>
          <p:cNvSpPr/>
          <p:nvPr/>
        </p:nvSpPr>
        <p:spPr>
          <a:xfrm>
            <a:off x="260670" y="1418724"/>
            <a:ext cx="4749480" cy="16828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404040"/>
                </a:solidFill>
                <a:latin typeface="Tahoma"/>
                <a:ea typeface="Tahoma"/>
              </a:rPr>
              <a:t>Водоснабжение</a:t>
            </a:r>
            <a:endParaRPr lang="ru-RU" sz="1400" u="sng" spc="-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1440" algn="just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	</a:t>
            </a:r>
            <a:r>
              <a:rPr lang="ru-RU" sz="1400" b="1" spc="-1" dirty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                 </a:t>
            </a:r>
            <a:r>
              <a:rPr lang="ru-RU" sz="1200" spc="-1" dirty="0">
                <a:solidFill>
                  <a:srgbClr val="404040"/>
                </a:solidFill>
                <a:latin typeface="Tahoma"/>
                <a:ea typeface="Tahoma"/>
              </a:rPr>
              <a:t>руб./</a:t>
            </a:r>
            <a:r>
              <a:rPr lang="ru-RU" sz="1200" spc="-1" dirty="0" err="1">
                <a:solidFill>
                  <a:srgbClr val="404040"/>
                </a:solidFill>
                <a:latin typeface="Tahoma"/>
                <a:ea typeface="Tahoma"/>
              </a:rPr>
              <a:t>куб.м</a:t>
            </a:r>
            <a:r>
              <a:rPr lang="ru-RU" sz="1200" spc="-1" dirty="0">
                <a:solidFill>
                  <a:srgbClr val="404040"/>
                </a:solidFill>
                <a:latin typeface="Tahoma"/>
                <a:ea typeface="Tahoma"/>
              </a:rPr>
              <a:t> (без НДС)</a:t>
            </a:r>
          </a:p>
          <a:p>
            <a:pPr marL="541440" algn="just">
              <a:lnSpc>
                <a:spcPct val="100000"/>
              </a:lnSpc>
            </a:pPr>
            <a:r>
              <a:rPr lang="ru-RU" sz="1200" spc="-1" dirty="0">
                <a:solidFill>
                  <a:srgbClr val="404040"/>
                </a:solidFill>
                <a:latin typeface="Tahoma"/>
                <a:ea typeface="Tahoma"/>
              </a:rPr>
              <a:t>                   с 01 января 2024 года -19,75  </a:t>
            </a:r>
          </a:p>
          <a:p>
            <a:pPr marL="541440" algn="just">
              <a:lnSpc>
                <a:spcPct val="100000"/>
              </a:lnSpc>
            </a:pPr>
            <a:r>
              <a:rPr lang="ru-RU" sz="1200" spc="-1" dirty="0">
                <a:solidFill>
                  <a:srgbClr val="404040"/>
                </a:solidFill>
                <a:latin typeface="Tahoma"/>
                <a:ea typeface="Tahoma"/>
              </a:rPr>
              <a:t>                   с 01 июля 2024 года -  24,88</a:t>
            </a:r>
            <a:endParaRPr lang="en-US" sz="1200" spc="-1" dirty="0">
              <a:solidFill>
                <a:srgbClr val="404040"/>
              </a:solidFill>
              <a:latin typeface="Tahoma"/>
              <a:ea typeface="Tahoma"/>
            </a:endParaRPr>
          </a:p>
          <a:p>
            <a:pPr marL="541440" algn="ctr">
              <a:lnSpc>
                <a:spcPct val="100000"/>
              </a:lnSpc>
            </a:pPr>
            <a:r>
              <a:rPr lang="ru-RU" sz="1200" b="1" spc="-1" dirty="0">
                <a:solidFill>
                  <a:srgbClr val="404040"/>
                </a:solidFill>
                <a:latin typeface="Tahoma"/>
                <a:ea typeface="Tahoma"/>
              </a:rPr>
              <a:t>Водоотведение</a:t>
            </a:r>
            <a:r>
              <a:rPr lang="ru-RU" sz="1200" b="1" spc="-1" dirty="0">
                <a:solidFill>
                  <a:srgbClr val="FF0000"/>
                </a:solidFill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</a:p>
          <a:p>
            <a:pPr marL="541440" algn="just">
              <a:lnSpc>
                <a:spcPct val="100000"/>
              </a:lnSpc>
            </a:pPr>
            <a:r>
              <a:rPr lang="ru-RU" sz="1100" spc="-1" dirty="0">
                <a:solidFill>
                  <a:srgbClr val="404040"/>
                </a:solidFill>
                <a:latin typeface="Tahoma"/>
                <a:ea typeface="Tahoma"/>
              </a:rPr>
              <a:t>                          руб./</a:t>
            </a:r>
            <a:r>
              <a:rPr lang="ru-RU" sz="1100" spc="-1" dirty="0" err="1">
                <a:solidFill>
                  <a:srgbClr val="404040"/>
                </a:solidFill>
                <a:latin typeface="Tahoma"/>
                <a:ea typeface="Tahoma"/>
              </a:rPr>
              <a:t>куб.м</a:t>
            </a:r>
            <a:r>
              <a:rPr lang="ru-RU" sz="1100" spc="-1" dirty="0">
                <a:solidFill>
                  <a:srgbClr val="404040"/>
                </a:solidFill>
                <a:latin typeface="Tahoma"/>
                <a:ea typeface="Tahoma"/>
              </a:rPr>
              <a:t> (без НДС)</a:t>
            </a:r>
          </a:p>
          <a:p>
            <a:pPr marL="541440" algn="just">
              <a:lnSpc>
                <a:spcPct val="100000"/>
              </a:lnSpc>
            </a:pPr>
            <a:r>
              <a:rPr lang="ru-RU" sz="1100" spc="-1" dirty="0">
                <a:solidFill>
                  <a:srgbClr val="404040"/>
                </a:solidFill>
                <a:latin typeface="Tahoma"/>
                <a:ea typeface="Tahoma"/>
              </a:rPr>
              <a:t>                   с 01 января 2024 года - 17,24  </a:t>
            </a:r>
          </a:p>
          <a:p>
            <a:pPr marL="541440" algn="just">
              <a:lnSpc>
                <a:spcPct val="100000"/>
              </a:lnSpc>
            </a:pPr>
            <a:r>
              <a:rPr lang="ru-RU" sz="1100" spc="-1" dirty="0">
                <a:solidFill>
                  <a:srgbClr val="404040"/>
                </a:solidFill>
                <a:latin typeface="Tahoma"/>
                <a:ea typeface="Tahoma"/>
              </a:rPr>
              <a:t>                   с 01 июля 2024 года -  19,63</a:t>
            </a:r>
            <a:endParaRPr lang="ru-RU" sz="1100" u="sng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1440">
              <a:lnSpc>
                <a:spcPct val="100000"/>
              </a:lnSpc>
            </a:pPr>
            <a:endParaRPr lang="ru-RU" sz="1200" b="1" strike="noStrike" spc="-1" dirty="0">
              <a:solidFill>
                <a:srgbClr val="404040"/>
              </a:solidFill>
              <a:latin typeface="Tahoma"/>
              <a:ea typeface="Tahoma"/>
            </a:endParaRPr>
          </a:p>
        </p:txBody>
      </p:sp>
      <p:sp>
        <p:nvSpPr>
          <p:cNvPr id="232" name="Скругленный прямоугольник 27"/>
          <p:cNvSpPr/>
          <p:nvPr/>
        </p:nvSpPr>
        <p:spPr>
          <a:xfrm>
            <a:off x="5974334" y="1418223"/>
            <a:ext cx="6032026" cy="16891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440000" algn="ctr">
              <a:lnSpc>
                <a:spcPct val="100000"/>
              </a:lnSpc>
            </a:pP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  <a:p>
            <a:pPr marL="1440000" algn="ctr">
              <a:lnSpc>
                <a:spcPct val="100000"/>
              </a:lnSpc>
            </a:pPr>
            <a:endParaRPr lang="ru-RU" sz="1100" b="0" strike="noStrike" spc="-1" dirty="0">
              <a:solidFill>
                <a:srgbClr val="000000"/>
              </a:solidFill>
              <a:latin typeface="Arial"/>
            </a:endParaRPr>
          </a:p>
          <a:p>
            <a:pPr marL="1080000" algn="ctr"/>
            <a:r>
              <a:rPr lang="ru-RU" sz="1200" b="1" strike="noStrike" spc="-1" dirty="0">
                <a:solidFill>
                  <a:srgbClr val="404040"/>
                </a:solidFill>
                <a:latin typeface="Tahoma"/>
                <a:ea typeface="Tahoma"/>
              </a:rPr>
              <a:t>Теплоснабжение</a:t>
            </a:r>
          </a:p>
          <a:p>
            <a:pPr marL="1080000" algn="ctr"/>
            <a:r>
              <a:rPr lang="ru-RU" sz="1200" spc="-1" dirty="0">
                <a:solidFill>
                  <a:srgbClr val="404040"/>
                </a:solidFill>
                <a:latin typeface="Tahoma"/>
                <a:ea typeface="Tahoma"/>
              </a:rPr>
              <a:t>руб./Гкал (без НДС)</a:t>
            </a:r>
          </a:p>
          <a:p>
            <a:pPr marL="1440000" algn="just">
              <a:lnSpc>
                <a:spcPct val="100000"/>
              </a:lnSpc>
            </a:pPr>
            <a:r>
              <a:rPr lang="ru-RU" sz="1200" spc="-1" dirty="0">
                <a:solidFill>
                  <a:srgbClr val="404040"/>
                </a:solidFill>
                <a:latin typeface="Tahoma"/>
                <a:ea typeface="Tahoma"/>
              </a:rPr>
              <a:t>                   с 01 января 2024 года -5153,73</a:t>
            </a:r>
          </a:p>
          <a:p>
            <a:pPr marL="1440000" algn="just">
              <a:lnSpc>
                <a:spcPct val="100000"/>
              </a:lnSpc>
            </a:pPr>
            <a:r>
              <a:rPr lang="ru-RU" sz="1200" spc="-1" dirty="0">
                <a:solidFill>
                  <a:srgbClr val="404040"/>
                </a:solidFill>
                <a:latin typeface="Tahoma"/>
                <a:ea typeface="Tahoma"/>
              </a:rPr>
              <a:t>                   с 01 июля 2024 года -  5820,66</a:t>
            </a:r>
            <a:endParaRPr lang="ru-RU" sz="1200" u="sng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0000" algn="ctr">
              <a:lnSpc>
                <a:spcPct val="100000"/>
              </a:lnSpc>
            </a:pP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  <a:p>
            <a:pPr marL="1440000" algn="ctr">
              <a:lnSpc>
                <a:spcPct val="100000"/>
              </a:lnSpc>
            </a:pP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  <a:p>
            <a:pPr marL="1440000" algn="ctr">
              <a:lnSpc>
                <a:spcPct val="100000"/>
              </a:lnSpc>
            </a:pP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252000" y="259920"/>
            <a:ext cx="6428160" cy="63144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txBody>
          <a:bodyPr numCol="1" spcCol="0" anchor="b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en-US" sz="1800" b="0" strike="noStrike" spc="145">
                <a:solidFill>
                  <a:srgbClr val="FFFFFF"/>
                </a:solidFill>
                <a:latin typeface="Arial"/>
                <a:ea typeface="Arial"/>
              </a:rPr>
              <a:t>ТАРИФЫ НА </a:t>
            </a:r>
            <a:r>
              <a:rPr lang="en-US" sz="2000" b="0" strike="noStrike" spc="145">
                <a:solidFill>
                  <a:srgbClr val="FFFFFF"/>
                </a:solidFill>
                <a:latin typeface="Arial"/>
                <a:ea typeface="Arial"/>
              </a:rPr>
              <a:t>КОММУНАЛЬНЫЕ</a:t>
            </a:r>
            <a:r>
              <a:rPr lang="en-US" sz="1800" b="0" strike="noStrike" spc="145">
                <a:solidFill>
                  <a:srgbClr val="FFFFFF"/>
                </a:solidFill>
                <a:latin typeface="Arial"/>
                <a:ea typeface="Arial"/>
              </a:rPr>
              <a:t> УСЛУГИ ХОЗЯЙСТВУЮЩИХ СУБЪЕКТОВ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sldNum" idx="16"/>
          </p:nvPr>
        </p:nvSpPr>
        <p:spPr>
          <a:xfrm>
            <a:off x="11353680" y="6356520"/>
            <a:ext cx="6526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900" b="0" strike="noStrike" spc="-1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1389BD1-1247-43A2-89F8-D85210FFDDB6}" type="slidenum">
              <a:rPr lang="ru-RU" sz="900" b="0" strike="noStrike" spc="-1">
                <a:solidFill>
                  <a:srgbClr val="8B8B8B"/>
                </a:solidFill>
                <a:latin typeface="Arial"/>
                <a:ea typeface="Arial"/>
              </a:rPr>
              <a:t>6</a:t>
            </a:fld>
            <a:endParaRPr lang="ru-RU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Прямоугольник 413680215"/>
          <p:cNvSpPr/>
          <p:nvPr/>
        </p:nvSpPr>
        <p:spPr>
          <a:xfrm>
            <a:off x="226486" y="5439276"/>
            <a:ext cx="3202514" cy="1099584"/>
          </a:xfrm>
          <a:prstGeom prst="rect">
            <a:avLst/>
          </a:prstGeom>
          <a:noFill/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Прямоугольник 413680215"/>
          <p:cNvSpPr/>
          <p:nvPr/>
        </p:nvSpPr>
        <p:spPr>
          <a:xfrm>
            <a:off x="4188826" y="5439777"/>
            <a:ext cx="3202514" cy="1092778"/>
          </a:xfrm>
          <a:prstGeom prst="rect">
            <a:avLst/>
          </a:prstGeom>
          <a:noFill/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8151166" y="5439274"/>
            <a:ext cx="3202514" cy="1067209"/>
            <a:chOff x="289302" y="5531580"/>
            <a:chExt cx="2932505" cy="1189440"/>
          </a:xfrm>
        </p:grpSpPr>
        <p:sp>
          <p:nvSpPr>
            <p:cNvPr id="26" name="TextBox 1407110310"/>
            <p:cNvSpPr/>
            <p:nvPr/>
          </p:nvSpPr>
          <p:spPr>
            <a:xfrm>
              <a:off x="289302" y="5723531"/>
              <a:ext cx="2932505" cy="926174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vertOverflow="overflow" horzOverflow="overflow" wrap="square" numCol="1" spcCol="0" anchor="t">
              <a:spAutoFit/>
            </a:bodyPr>
            <a:lstStyle/>
            <a:p>
              <a:pPr algn="ctr"/>
              <a:r>
                <a:rPr lang="ru-RU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МУП "СЛАВЯНКА-ВОДОКАНАЛ"</a:t>
              </a:r>
            </a:p>
            <a:p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Адрес Приморский край, р-н. Хасанский, </a:t>
              </a:r>
              <a:r>
                <a:rPr lang="ru-RU" sz="1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пгт</a:t>
              </a:r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Славянка, ул. Дружбы, д. 24, контактные телефоны +7 42331 4-50-05, +7 42331 4-50-24, </a:t>
              </a:r>
            </a:p>
            <a:p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адрес электронной почты slv-vodokanal@yandex.ru.</a:t>
              </a:r>
            </a:p>
          </p:txBody>
        </p:sp>
        <p:sp>
          <p:nvSpPr>
            <p:cNvPr id="27" name="Прямоугольник 413680215"/>
            <p:cNvSpPr/>
            <p:nvPr/>
          </p:nvSpPr>
          <p:spPr>
            <a:xfrm>
              <a:off x="289302" y="5531580"/>
              <a:ext cx="2932505" cy="1189440"/>
            </a:xfrm>
            <a:prstGeom prst="rect">
              <a:avLst/>
            </a:prstGeom>
            <a:noFill/>
            <a:ln>
              <a:solidFill>
                <a:srgbClr val="4372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ru-RU" sz="18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34" name="Скругленный прямоугольник 29"/>
          <p:cNvSpPr/>
          <p:nvPr/>
        </p:nvSpPr>
        <p:spPr>
          <a:xfrm>
            <a:off x="5974334" y="3501170"/>
            <a:ext cx="6053744" cy="167304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endParaRPr lang="ru-RU" sz="14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80" algn="just">
              <a:lnSpc>
                <a:spcPct val="100000"/>
              </a:lnSpc>
            </a:pPr>
            <a:endParaRPr lang="ru-RU" sz="14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0" algn="ctr"/>
            <a:r>
              <a:rPr lang="ru-RU" sz="1400" b="1" strike="noStrike" spc="-1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Электроснабжение</a:t>
            </a:r>
          </a:p>
          <a:p>
            <a:pPr marL="1440000" algn="just">
              <a:lnSpc>
                <a:spcPct val="100000"/>
              </a:lnSpc>
            </a:pPr>
            <a:r>
              <a:rPr lang="ru-RU" sz="1200" b="1" spc="-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</a:t>
            </a:r>
            <a:r>
              <a:rPr lang="ru-RU" sz="1200" spc="-1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руб./</a:t>
            </a:r>
            <a:r>
              <a:rPr lang="ru-RU" sz="1200" spc="-1" dirty="0" err="1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куб.м</a:t>
            </a:r>
            <a:r>
              <a:rPr lang="ru-RU" sz="1200" spc="-1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(без НДС)</a:t>
            </a:r>
          </a:p>
          <a:p>
            <a:pPr marL="1440000" algn="just">
              <a:lnSpc>
                <a:spcPct val="100000"/>
              </a:lnSpc>
            </a:pPr>
            <a:r>
              <a:rPr lang="ru-RU" sz="1200" spc="-1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с 01 января 2024 года -19,75  </a:t>
            </a:r>
          </a:p>
          <a:p>
            <a:pPr marL="1440000" algn="just">
              <a:lnSpc>
                <a:spcPct val="100000"/>
              </a:lnSpc>
            </a:pPr>
            <a:r>
              <a:rPr lang="ru-RU" sz="1200" spc="-1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с 01 июля 2024 года -  24,88 </a:t>
            </a:r>
            <a:endParaRPr lang="en-US" sz="1200" spc="-1" dirty="0">
              <a:solidFill>
                <a:srgbClr val="40404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440000" algn="just">
              <a:lnSpc>
                <a:spcPct val="100000"/>
              </a:lnSpc>
            </a:pPr>
            <a:r>
              <a:rPr lang="ru-RU" sz="1200" spc="-1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Конечные цены на электроэнергию и мощность дифференцируются в зависимости от выбранной организацией ценовой категории электроэнергии, величины максимальной мощности и уровня напряжения.</a:t>
            </a:r>
            <a:endParaRPr lang="ru-RU" sz="1200" u="sng" spc="-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9280" algn="just">
              <a:lnSpc>
                <a:spcPct val="100000"/>
              </a:lnSpc>
            </a:pPr>
            <a:endParaRPr lang="ru-RU" sz="14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14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14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407110310"/>
          <p:cNvSpPr/>
          <p:nvPr/>
        </p:nvSpPr>
        <p:spPr>
          <a:xfrm>
            <a:off x="1139579" y="6532555"/>
            <a:ext cx="1608870" cy="2769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numCol="1" spc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pc="-1" dirty="0">
                <a:solidFill>
                  <a:srgbClr val="404040"/>
                </a:solidFill>
                <a:latin typeface="Tahoma"/>
                <a:ea typeface="Tahoma"/>
              </a:rPr>
              <a:t>*Электричество</a:t>
            </a:r>
          </a:p>
        </p:txBody>
      </p:sp>
      <p:sp>
        <p:nvSpPr>
          <p:cNvPr id="29" name="TextBox 1407110310"/>
          <p:cNvSpPr/>
          <p:nvPr/>
        </p:nvSpPr>
        <p:spPr>
          <a:xfrm>
            <a:off x="5514874" y="6532555"/>
            <a:ext cx="850873" cy="2769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numCol="1" spc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pc="-1" dirty="0">
                <a:solidFill>
                  <a:srgbClr val="404040"/>
                </a:solidFill>
                <a:latin typeface="Tahoma"/>
                <a:ea typeface="Tahoma"/>
              </a:rPr>
              <a:t>*Тепло</a:t>
            </a:r>
          </a:p>
        </p:txBody>
      </p:sp>
      <p:sp>
        <p:nvSpPr>
          <p:cNvPr id="30" name="TextBox 1407110310"/>
          <p:cNvSpPr/>
          <p:nvPr/>
        </p:nvSpPr>
        <p:spPr>
          <a:xfrm>
            <a:off x="9392709" y="6554627"/>
            <a:ext cx="719427" cy="2769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numCol="1" spc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pc="-1" dirty="0">
                <a:solidFill>
                  <a:srgbClr val="404040"/>
                </a:solidFill>
                <a:latin typeface="Tahoma"/>
                <a:ea typeface="Tahoma"/>
              </a:rPr>
              <a:t>*Вода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47B123-AB15-1CDF-F718-5F69C201B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29" y="1592301"/>
            <a:ext cx="1212699" cy="121269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2AEC9BF-C7B1-FCFE-D2AF-7C9C7DB0C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073" y="3619237"/>
            <a:ext cx="1393221" cy="13932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20BAE09-2021-BDF8-6F4D-47CBFD5BC1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09981"/>
            <a:ext cx="1384294" cy="1384294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шаблон, прямоугольный, пиксель&#10;&#10;Автоматически созданное описание">
            <a:extLst>
              <a:ext uri="{FF2B5EF4-FFF2-40B4-BE49-F238E27FC236}">
                <a16:creationId xmlns:a16="http://schemas.microsoft.com/office/drawing/2014/main" id="{5C5B0CC9-9388-6BDE-A451-C783877E91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14" y="5494967"/>
            <a:ext cx="981897" cy="981897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шаблон, прямоугольный, Симметр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A33A921-07DE-029B-AA76-FC088ED1B5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713" y="5494966"/>
            <a:ext cx="1001299" cy="1001299"/>
          </a:xfrm>
          <a:prstGeom prst="rect">
            <a:avLst/>
          </a:prstGeom>
        </p:spPr>
      </p:pic>
      <p:sp>
        <p:nvSpPr>
          <p:cNvPr id="34" name="TextBox 1407110310">
            <a:extLst>
              <a:ext uri="{FF2B5EF4-FFF2-40B4-BE49-F238E27FC236}">
                <a16:creationId xmlns:a16="http://schemas.microsoft.com/office/drawing/2014/main" id="{348C6C7F-9E80-C943-FA52-4638C773C6E4}"/>
              </a:ext>
            </a:extLst>
          </p:cNvPr>
          <p:cNvSpPr/>
          <p:nvPr/>
        </p:nvSpPr>
        <p:spPr>
          <a:xfrm>
            <a:off x="1283955" y="5662750"/>
            <a:ext cx="2394575" cy="2769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numCol="1" spc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200" b="1" spc="-1" dirty="0">
                <a:solidFill>
                  <a:srgbClr val="404040"/>
                </a:solidFill>
                <a:latin typeface="Tahoma"/>
                <a:ea typeface="Tahoma"/>
              </a:rPr>
              <a:t>QR </a:t>
            </a:r>
            <a:r>
              <a:rPr lang="ru-RU" sz="1200" b="1" spc="-1" dirty="0">
                <a:solidFill>
                  <a:srgbClr val="404040"/>
                </a:solidFill>
                <a:latin typeface="Tahoma"/>
                <a:ea typeface="Tahoma"/>
              </a:rPr>
              <a:t>на сайт ПАО «ДЭК»</a:t>
            </a:r>
          </a:p>
        </p:txBody>
      </p:sp>
      <p:sp>
        <p:nvSpPr>
          <p:cNvPr id="35" name="TextBox 1407110310">
            <a:extLst>
              <a:ext uri="{FF2B5EF4-FFF2-40B4-BE49-F238E27FC236}">
                <a16:creationId xmlns:a16="http://schemas.microsoft.com/office/drawing/2014/main" id="{D42A4A37-087C-39E7-6CB5-EADFE526DBE0}"/>
              </a:ext>
            </a:extLst>
          </p:cNvPr>
          <p:cNvSpPr/>
          <p:nvPr/>
        </p:nvSpPr>
        <p:spPr>
          <a:xfrm>
            <a:off x="5103911" y="5617363"/>
            <a:ext cx="2394575" cy="4616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numCol="1" spc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200" b="1" spc="-1" dirty="0">
                <a:solidFill>
                  <a:srgbClr val="404040"/>
                </a:solidFill>
                <a:latin typeface="Tahoma"/>
                <a:ea typeface="Tahoma"/>
              </a:rPr>
              <a:t>QR </a:t>
            </a:r>
            <a:r>
              <a:rPr lang="ru-RU" sz="1200" b="1" spc="-1" dirty="0">
                <a:solidFill>
                  <a:srgbClr val="404040"/>
                </a:solidFill>
                <a:latin typeface="Tahoma"/>
                <a:ea typeface="Tahoma"/>
              </a:rPr>
              <a:t>на сайт КГУП «Примтеплоэнерго»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99430" y="1917000"/>
            <a:ext cx="1410523" cy="4455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Изображение проекта</a:t>
            </a:r>
          </a:p>
        </p:txBody>
      </p:sp>
      <p:sp>
        <p:nvSpPr>
          <p:cNvPr id="404" name="TextBox 995819394"/>
          <p:cNvSpPr/>
          <p:nvPr/>
        </p:nvSpPr>
        <p:spPr>
          <a:xfrm>
            <a:off x="10222920" y="3070440"/>
            <a:ext cx="1777320" cy="27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numCol="1" spc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Arial"/>
              </a:rPr>
              <a:t>период реализации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TextBox 1424133467"/>
          <p:cNvSpPr/>
          <p:nvPr/>
        </p:nvSpPr>
        <p:spPr>
          <a:xfrm>
            <a:off x="10351440" y="2333880"/>
            <a:ext cx="1361520" cy="2736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numCol="1" spc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Arial"/>
              </a:rPr>
              <a:t>рабочие места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6" name="TextBox 1178821171"/>
          <p:cNvSpPr/>
          <p:nvPr/>
        </p:nvSpPr>
        <p:spPr>
          <a:xfrm>
            <a:off x="10351440" y="1578240"/>
            <a:ext cx="1311120" cy="2736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numCol="1" spc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Arial"/>
              </a:rPr>
              <a:t>инвестиции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7" name="TextBox 511656200"/>
          <p:cNvSpPr/>
          <p:nvPr/>
        </p:nvSpPr>
        <p:spPr>
          <a:xfrm>
            <a:off x="4107600" y="3035160"/>
            <a:ext cx="1725480" cy="27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numCol="1" spc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Arial"/>
              </a:rPr>
              <a:t>период реализации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8" name="TextBox 1178821171"/>
          <p:cNvSpPr/>
          <p:nvPr/>
        </p:nvSpPr>
        <p:spPr>
          <a:xfrm>
            <a:off x="4246920" y="1504080"/>
            <a:ext cx="1311120" cy="2736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numCol="1" spc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Arial"/>
                <a:ea typeface="Arial"/>
              </a:rPr>
              <a:t>инвестиции</a:t>
            </a:r>
            <a:endParaRPr lang="ru-RU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9" name="TextBox 1936170163"/>
          <p:cNvSpPr/>
          <p:nvPr/>
        </p:nvSpPr>
        <p:spPr>
          <a:xfrm>
            <a:off x="4172040" y="2246760"/>
            <a:ext cx="1386000" cy="2736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numCol="1" spc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рабочие места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287001" y="55910"/>
            <a:ext cx="5793480" cy="96948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txBody>
          <a:bodyPr numCol="1" spcCol="0" anchor="b">
            <a:noAutofit/>
          </a:bodyPr>
          <a:lstStyle/>
          <a:p>
            <a:pPr algn="ctr"/>
            <a:r>
              <a:rPr lang="ru-RU" sz="1400" spc="-1" dirty="0">
                <a:solidFill>
                  <a:srgbClr val="FFFFFF"/>
                </a:solidFill>
              </a:rPr>
              <a:t>Наименование инвестиционного проекта: Федеральный круглогодичный морской курорт в Хасанском муниципальном округе Приморского края</a:t>
            </a:r>
            <a:br>
              <a:rPr lang="ru-RU" sz="1400" spc="-1" dirty="0">
                <a:solidFill>
                  <a:srgbClr val="FFFFFF"/>
                </a:solidFill>
              </a:rPr>
            </a:br>
            <a:r>
              <a:rPr lang="ru-RU" sz="1400" spc="-1" dirty="0">
                <a:solidFill>
                  <a:srgbClr val="FFFFFF"/>
                </a:solidFill>
              </a:rPr>
              <a:t> Инвестор: ООО «Курорты Приморья»</a:t>
            </a:r>
            <a:br>
              <a:rPr lang="ru-RU" sz="1400" spc="-1" dirty="0">
                <a:solidFill>
                  <a:srgbClr val="000000"/>
                </a:solidFill>
              </a:rPr>
            </a:br>
            <a:endParaRPr lang="ru-RU" sz="1400" spc="-1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1" name="Прямоугольник: усеченные противолежащие углы 2055932482"/>
          <p:cNvSpPr/>
          <p:nvPr/>
        </p:nvSpPr>
        <p:spPr>
          <a:xfrm flipH="1">
            <a:off x="4196880" y="1131120"/>
            <a:ext cx="1360440" cy="39564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1"/>
          </a:solidFill>
          <a:ln>
            <a:solidFill>
              <a:srgbClr val="4472C4">
                <a:lumMod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numCol="1" spc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100" b="1" spc="-1" dirty="0">
                <a:solidFill>
                  <a:srgbClr val="000000"/>
                </a:solidFill>
              </a:rPr>
              <a:t>37 700,0              млн. руб.</a:t>
            </a:r>
            <a:endParaRPr lang="ru-RU" sz="1050" b="1" spc="-1" dirty="0">
              <a:solidFill>
                <a:srgbClr val="000000"/>
              </a:solidFill>
            </a:endParaRPr>
          </a:p>
        </p:txBody>
      </p:sp>
      <p:sp>
        <p:nvSpPr>
          <p:cNvPr id="412" name="Прямоугольник: усеченные противолежащие углы 1227438873"/>
          <p:cNvSpPr/>
          <p:nvPr/>
        </p:nvSpPr>
        <p:spPr>
          <a:xfrm flipH="1">
            <a:off x="4217400" y="1873800"/>
            <a:ext cx="1360440" cy="39564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1"/>
          </a:solidFill>
          <a:ln>
            <a:solidFill>
              <a:srgbClr val="4472C4">
                <a:lumMod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numCol="1" spc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100" b="1" spc="-1" dirty="0">
                <a:solidFill>
                  <a:srgbClr val="000000"/>
                </a:solidFill>
              </a:rPr>
              <a:t>2500 ед.</a:t>
            </a:r>
            <a:endParaRPr lang="ru-RU" sz="1050" b="1" spc="-1" dirty="0">
              <a:solidFill>
                <a:srgbClr val="000000"/>
              </a:solidFill>
            </a:endParaRPr>
          </a:p>
        </p:txBody>
      </p:sp>
      <p:sp>
        <p:nvSpPr>
          <p:cNvPr id="413" name="Прямоугольник: усеченные противолежащие углы 1966627017"/>
          <p:cNvSpPr/>
          <p:nvPr/>
        </p:nvSpPr>
        <p:spPr>
          <a:xfrm flipH="1">
            <a:off x="4204678" y="2637000"/>
            <a:ext cx="1362240" cy="39564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1"/>
          </a:solidFill>
          <a:ln>
            <a:solidFill>
              <a:srgbClr val="4472C4">
                <a:lumMod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numCol="1" spc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100" b="1" spc="-1" dirty="0">
                <a:solidFill>
                  <a:srgbClr val="000000"/>
                </a:solidFill>
              </a:rPr>
              <a:t>2025-2031 гг.</a:t>
            </a:r>
            <a:endParaRPr lang="ru-RU" sz="1050" b="1" spc="-1" dirty="0">
              <a:solidFill>
                <a:srgbClr val="000000"/>
              </a:solidFill>
            </a:endParaRPr>
          </a:p>
        </p:txBody>
      </p:sp>
      <p:sp>
        <p:nvSpPr>
          <p:cNvPr id="414" name="Стрелка: пятиугольник 687577223"/>
          <p:cNvSpPr/>
          <p:nvPr/>
        </p:nvSpPr>
        <p:spPr>
          <a:xfrm>
            <a:off x="275760" y="3464640"/>
            <a:ext cx="4871520" cy="269640"/>
          </a:xfrm>
          <a:prstGeom prst="homePlate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numCol="1" spc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FFFFFF"/>
                </a:solidFill>
                <a:latin typeface="Arial"/>
                <a:ea typeface="Arial"/>
              </a:rPr>
              <a:t> Суть проекта</a:t>
            </a:r>
            <a:endParaRPr lang="ru-RU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6" name="TextBox 136244419"/>
          <p:cNvSpPr/>
          <p:nvPr/>
        </p:nvSpPr>
        <p:spPr>
          <a:xfrm>
            <a:off x="105263" y="3702291"/>
            <a:ext cx="5938057" cy="1277273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numCol="1" spcCol="0" anchor="t">
            <a:spAutoFit/>
          </a:bodyPr>
          <a:lstStyle/>
          <a:p>
            <a:pPr algn="just">
              <a:lnSpc>
                <a:spcPct val="100000"/>
              </a:lnSpc>
              <a:buClr>
                <a:srgbClr val="1F4E79"/>
              </a:buClr>
              <a:buSzPct val="180000"/>
            </a:pPr>
            <a:r>
              <a:rPr lang="ru-RU" sz="1100" spc="-1" dirty="0">
                <a:latin typeface="Arial"/>
              </a:rPr>
              <a:t>Строительство развлекательного семейного курорта на юге Приморского края для детей и взрослых, ориентированный на пляжный отдых на море, отдых на «крытой воде» в течении всего года, активный отдых на природе, экскурсионные программы, </a:t>
            </a:r>
            <a:r>
              <a:rPr lang="ru-RU" sz="1100" spc="-1" dirty="0" err="1">
                <a:latin typeface="Arial"/>
              </a:rPr>
              <a:t>экотропы</a:t>
            </a:r>
            <a:r>
              <a:rPr lang="ru-RU" sz="1100" spc="-1" dirty="0">
                <a:latin typeface="Arial"/>
              </a:rPr>
              <a:t>. (Гостиницы и апартаменты, центр водных развлечений, банный комплекс и парк развлечений)</a:t>
            </a:r>
          </a:p>
          <a:p>
            <a:pPr algn="just">
              <a:lnSpc>
                <a:spcPct val="100000"/>
              </a:lnSpc>
              <a:buClr>
                <a:srgbClr val="1F4E79"/>
              </a:buClr>
              <a:buSzPct val="180000"/>
            </a:pPr>
            <a:r>
              <a:rPr lang="ru-RU" sz="1100" spc="-1" dirty="0">
                <a:latin typeface="Arial"/>
              </a:rPr>
              <a:t>Номерной фонд – 3800 номеров, в том числе апартаменты – 2000 ед.</a:t>
            </a:r>
          </a:p>
          <a:p>
            <a:pPr algn="just">
              <a:lnSpc>
                <a:spcPct val="100000"/>
              </a:lnSpc>
              <a:buClr>
                <a:srgbClr val="1F4E79"/>
              </a:buClr>
              <a:buSzPct val="180000"/>
            </a:pPr>
            <a:r>
              <a:rPr lang="ru-RU" sz="1100" spc="-1" dirty="0">
                <a:latin typeface="Arial"/>
              </a:rPr>
              <a:t>Площадь территории 150 га.</a:t>
            </a:r>
          </a:p>
        </p:txBody>
      </p:sp>
      <p:sp>
        <p:nvSpPr>
          <p:cNvPr id="417" name="TextBox 854891931"/>
          <p:cNvSpPr/>
          <p:nvPr/>
        </p:nvSpPr>
        <p:spPr>
          <a:xfrm>
            <a:off x="209700" y="5790060"/>
            <a:ext cx="11958840" cy="3042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numCol="1" spc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Arial"/>
                <a:ea typeface="Arial"/>
              </a:rPr>
              <a:t>Меры поддержки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Прямоугольник 5"/>
          <p:cNvSpPr/>
          <p:nvPr/>
        </p:nvSpPr>
        <p:spPr>
          <a:xfrm>
            <a:off x="150480" y="4979564"/>
            <a:ext cx="5850960" cy="8910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Потенциальные партнеры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  <a:p>
            <a:pPr marL="234360" indent="-234360">
              <a:lnSpc>
                <a:spcPct val="100000"/>
              </a:lnSpc>
              <a:buClr>
                <a:srgbClr val="1F4E79"/>
              </a:buClr>
              <a:buSzPct val="135000"/>
              <a:buFont typeface="Wingdings" charset="2"/>
              <a:buChar char=""/>
            </a:pPr>
            <a:r>
              <a:rPr lang="ru-RU" sz="1000" b="0" strike="noStrike" spc="-1" dirty="0">
                <a:solidFill>
                  <a:srgbClr val="000000"/>
                </a:solidFill>
                <a:latin typeface="Arial"/>
                <a:ea typeface="Arial"/>
              </a:rPr>
              <a:t>Правительство Приморского края,</a:t>
            </a:r>
          </a:p>
          <a:p>
            <a:pPr marL="234360" indent="-234360">
              <a:lnSpc>
                <a:spcPct val="100000"/>
              </a:lnSpc>
              <a:buClr>
                <a:srgbClr val="1F4E79"/>
              </a:buClr>
              <a:buSzPct val="135000"/>
              <a:buFont typeface="Wingdings" charset="2"/>
              <a:buChar char=""/>
            </a:pPr>
            <a:r>
              <a:rPr lang="ru-RU" sz="1000" spc="-1" dirty="0">
                <a:solidFill>
                  <a:srgbClr val="000000"/>
                </a:solidFill>
                <a:latin typeface="Arial"/>
              </a:rPr>
              <a:t>АО «КРДВ»</a:t>
            </a:r>
          </a:p>
          <a:p>
            <a:pPr marL="234360" indent="-234360">
              <a:lnSpc>
                <a:spcPct val="100000"/>
              </a:lnSpc>
              <a:buClr>
                <a:srgbClr val="1F4E79"/>
              </a:buClr>
              <a:buSzPct val="135000"/>
              <a:buFont typeface="Wingdings" charset="2"/>
              <a:buChar char=""/>
            </a:pPr>
            <a:r>
              <a:rPr lang="ru-RU" sz="1000" spc="-1" dirty="0">
                <a:solidFill>
                  <a:srgbClr val="000000"/>
                </a:solidFill>
                <a:latin typeface="Arial"/>
              </a:rPr>
              <a:t>Администрация Хасанского муниципального округа</a:t>
            </a:r>
          </a:p>
          <a:p>
            <a:pPr marL="234360" indent="-234360">
              <a:lnSpc>
                <a:spcPct val="100000"/>
              </a:lnSpc>
              <a:buClr>
                <a:srgbClr val="1F4E79"/>
              </a:buClr>
              <a:buSzPct val="135000"/>
              <a:buFont typeface="Wingdings" charset="2"/>
              <a:buChar char=""/>
            </a:pPr>
            <a:endParaRPr lang="ru-RU" sz="1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1" name="TextBox 1754072689"/>
          <p:cNvSpPr/>
          <p:nvPr/>
        </p:nvSpPr>
        <p:spPr>
          <a:xfrm>
            <a:off x="275760" y="6150114"/>
            <a:ext cx="5802840" cy="7078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numCol="1" spcCol="0" anchor="t">
            <a:spAutoFit/>
          </a:bodyPr>
          <a:lstStyle/>
          <a:p>
            <a:pPr marL="195840" indent="-195840">
              <a:buClr>
                <a:srgbClr val="203864"/>
              </a:buClr>
              <a:buSzPct val="150000"/>
              <a:buFont typeface="Arial"/>
              <a:buChar char="•"/>
            </a:pPr>
            <a:r>
              <a:rPr lang="ru-RU" sz="1000" spc="-1" dirty="0">
                <a:solidFill>
                  <a:srgbClr val="000000"/>
                </a:solidFill>
                <a:ea typeface="Arial"/>
              </a:rPr>
              <a:t>Ведется работа по предоставлению земельных участков.</a:t>
            </a:r>
          </a:p>
          <a:p>
            <a:pPr marL="195840" indent="-195840">
              <a:buClr>
                <a:srgbClr val="203864"/>
              </a:buClr>
              <a:buSzPct val="150000"/>
              <a:buFont typeface="Arial"/>
              <a:buChar char="•"/>
            </a:pPr>
            <a:r>
              <a:rPr lang="ru-RU" sz="1000" spc="-1" dirty="0">
                <a:solidFill>
                  <a:srgbClr val="000000"/>
                </a:solidFill>
                <a:ea typeface="Arial"/>
              </a:rPr>
              <a:t>Потребность в обеспечении инфраструктурой (электроснабжение, водоснабжение, водоотведение, транспортная инфраструктура и мусоросортировочный комплекс).</a:t>
            </a:r>
          </a:p>
          <a:p>
            <a:pPr>
              <a:lnSpc>
                <a:spcPct val="100000"/>
              </a:lnSpc>
              <a:buClr>
                <a:srgbClr val="203864"/>
              </a:buClr>
              <a:buSzPct val="150000"/>
            </a:pPr>
            <a:endParaRPr lang="ru-RU" sz="1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TextBox 1793364697"/>
          <p:cNvSpPr/>
          <p:nvPr/>
        </p:nvSpPr>
        <p:spPr>
          <a:xfrm>
            <a:off x="6189120" y="6145051"/>
            <a:ext cx="4888800" cy="5539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numCol="1" spcCol="0" anchor="t">
            <a:spAutoFit/>
          </a:bodyPr>
          <a:lstStyle/>
          <a:p>
            <a:pPr marL="195840" indent="-195840">
              <a:lnSpc>
                <a:spcPct val="100000"/>
              </a:lnSpc>
              <a:buClr>
                <a:srgbClr val="203864"/>
              </a:buClr>
              <a:buSzPct val="150000"/>
              <a:buFont typeface="Arial"/>
              <a:buChar char="•"/>
            </a:pPr>
            <a:r>
              <a:rPr lang="ru-RU" sz="1000" spc="-1" dirty="0">
                <a:solidFill>
                  <a:srgbClr val="000000"/>
                </a:solidFill>
                <a:ea typeface="Arial"/>
              </a:rPr>
              <a:t>Предоставлены земельные участки для реализации проекта.</a:t>
            </a:r>
          </a:p>
          <a:p>
            <a:pPr marL="195840" indent="-195840">
              <a:lnSpc>
                <a:spcPct val="100000"/>
              </a:lnSpc>
              <a:buClr>
                <a:srgbClr val="203864"/>
              </a:buClr>
              <a:buSzPct val="150000"/>
              <a:buFont typeface="Arial"/>
              <a:buChar char="•"/>
            </a:pPr>
            <a:r>
              <a:rPr lang="ru-RU" sz="1000" spc="-1" dirty="0">
                <a:solidFill>
                  <a:srgbClr val="000000"/>
                </a:solidFill>
                <a:ea typeface="Arial"/>
              </a:rPr>
              <a:t>Обеспечение необходимой инфраструктурой для реализации проекта.</a:t>
            </a:r>
          </a:p>
          <a:p>
            <a:pPr>
              <a:lnSpc>
                <a:spcPct val="100000"/>
              </a:lnSpc>
              <a:buClr>
                <a:srgbClr val="203864"/>
              </a:buClr>
              <a:buSzPct val="150000"/>
            </a:pPr>
            <a:endParaRPr lang="ru-RU" sz="1000" spc="-1" dirty="0">
              <a:solidFill>
                <a:srgbClr val="000000"/>
              </a:solidFill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 type="sldNum" idx="4294967295"/>
          </p:nvPr>
        </p:nvSpPr>
        <p:spPr>
          <a:xfrm>
            <a:off x="11573280" y="6356520"/>
            <a:ext cx="4780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900" b="0" strike="noStrike" spc="-1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564EA1B-8B54-4EE6-AEEB-100BB65CC4CB}" type="slidenum">
              <a:rPr lang="ru-RU" sz="900" b="0" strike="noStrike" spc="-1">
                <a:solidFill>
                  <a:srgbClr val="8B8B8B"/>
                </a:solidFill>
                <a:latin typeface="Arial"/>
                <a:ea typeface="Arial"/>
              </a:rPr>
              <a:t>7</a:t>
            </a:fld>
            <a:endParaRPr lang="ru-RU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424" name="Прямая соединительная линия 2"/>
          <p:cNvCxnSpPr/>
          <p:nvPr/>
        </p:nvCxnSpPr>
        <p:spPr>
          <a:xfrm>
            <a:off x="6189120" y="177480"/>
            <a:ext cx="360" cy="5608800"/>
          </a:xfrm>
          <a:prstGeom prst="straightConnector1">
            <a:avLst/>
          </a:prstGeom>
          <a:ln>
            <a:solidFill>
              <a:srgbClr val="43729D"/>
            </a:solidFill>
          </a:ln>
        </p:spPr>
      </p:cxnSp>
      <p:sp>
        <p:nvSpPr>
          <p:cNvPr id="426" name="Title 1"/>
          <p:cNvSpPr/>
          <p:nvPr/>
        </p:nvSpPr>
        <p:spPr>
          <a:xfrm>
            <a:off x="6303399" y="51186"/>
            <a:ext cx="5601600" cy="96948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numCol="1" spc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1400" spc="-1" dirty="0">
                <a:solidFill>
                  <a:srgbClr val="FFFFFF"/>
                </a:solidFill>
              </a:rPr>
              <a:t>Наименование инвестиционного проекта: Техническое перевооружение пота Посьет</a:t>
            </a:r>
            <a:br>
              <a:rPr lang="ru-RU" sz="1400" spc="-1" dirty="0">
                <a:solidFill>
                  <a:srgbClr val="FFFFFF"/>
                </a:solidFill>
              </a:rPr>
            </a:br>
            <a:r>
              <a:rPr lang="ru-RU" sz="1400" spc="-1" dirty="0">
                <a:solidFill>
                  <a:srgbClr val="FFFFFF"/>
                </a:solidFill>
              </a:rPr>
              <a:t>Инвестор: АО «Торговый порт Посьет»</a:t>
            </a:r>
            <a:endParaRPr lang="ru-RU" sz="1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7" name="Прямоугольник: усеченные противолежащие углы 243291626"/>
          <p:cNvSpPr/>
          <p:nvPr/>
        </p:nvSpPr>
        <p:spPr>
          <a:xfrm flipH="1">
            <a:off x="10353960" y="1191600"/>
            <a:ext cx="1282320" cy="40968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1"/>
          </a:solidFill>
          <a:ln>
            <a:solidFill>
              <a:srgbClr val="4472C4">
                <a:lumMod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numCol="1" spc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100" b="1" spc="-1" dirty="0">
                <a:solidFill>
                  <a:srgbClr val="000000"/>
                </a:solidFill>
              </a:rPr>
              <a:t>4,9 млрд. руб.</a:t>
            </a:r>
            <a:endParaRPr lang="ru-RU" sz="1050" b="1" strike="noStrike" spc="-1" dirty="0">
              <a:solidFill>
                <a:srgbClr val="000000"/>
              </a:solidFill>
            </a:endParaRPr>
          </a:p>
        </p:txBody>
      </p:sp>
      <p:sp>
        <p:nvSpPr>
          <p:cNvPr id="428" name="Прямоугольник: усеченные противолежащие углы 486578862"/>
          <p:cNvSpPr/>
          <p:nvPr/>
        </p:nvSpPr>
        <p:spPr>
          <a:xfrm flipH="1">
            <a:off x="10360080" y="1917000"/>
            <a:ext cx="1275840" cy="41868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1"/>
          </a:solidFill>
          <a:ln>
            <a:solidFill>
              <a:srgbClr val="4472C4">
                <a:lumMod val="7490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numCol="1" spc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100" b="1" spc="-1" dirty="0">
                <a:solidFill>
                  <a:srgbClr val="000000"/>
                </a:solidFill>
              </a:rPr>
              <a:t>351 ед.</a:t>
            </a:r>
            <a:endParaRPr lang="ru-RU" sz="1050" b="1" spc="-1" dirty="0">
              <a:solidFill>
                <a:srgbClr val="000000"/>
              </a:solidFill>
            </a:endParaRPr>
          </a:p>
        </p:txBody>
      </p:sp>
      <p:sp>
        <p:nvSpPr>
          <p:cNvPr id="429" name="Прямоугольник: усеченные противолежащие углы 13923402"/>
          <p:cNvSpPr/>
          <p:nvPr/>
        </p:nvSpPr>
        <p:spPr>
          <a:xfrm flipH="1">
            <a:off x="10359360" y="2637000"/>
            <a:ext cx="1276200" cy="4302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1"/>
          </a:solidFill>
          <a:ln>
            <a:solidFill>
              <a:srgbClr val="4472C4">
                <a:lumMod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numCol="1" spc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100" b="1" spc="-1" dirty="0">
                <a:solidFill>
                  <a:srgbClr val="000000"/>
                </a:solidFill>
              </a:rPr>
              <a:t>2021-2026 гг.</a:t>
            </a:r>
            <a:endParaRPr lang="ru-RU" sz="1050" b="1" spc="-1" dirty="0">
              <a:solidFill>
                <a:srgbClr val="000000"/>
              </a:solidFill>
            </a:endParaRPr>
          </a:p>
        </p:txBody>
      </p:sp>
      <p:sp>
        <p:nvSpPr>
          <p:cNvPr id="430" name="TextBox 268161856"/>
          <p:cNvSpPr/>
          <p:nvPr/>
        </p:nvSpPr>
        <p:spPr>
          <a:xfrm>
            <a:off x="6970680" y="1235880"/>
            <a:ext cx="1130400" cy="36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numCol="1" spcCol="0" anchor="t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431" name="Стрелка: пятиугольник 737739060"/>
          <p:cNvSpPr/>
          <p:nvPr/>
        </p:nvSpPr>
        <p:spPr>
          <a:xfrm>
            <a:off x="6240960" y="3426840"/>
            <a:ext cx="4461120" cy="269640"/>
          </a:xfrm>
          <a:prstGeom prst="homePlate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numCol="1" spc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lt1"/>
                </a:solidFill>
                <a:latin typeface="Arial"/>
                <a:ea typeface="Arial"/>
              </a:rPr>
              <a:t> Суть проекта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2" name="TextBox 850019312"/>
          <p:cNvSpPr/>
          <p:nvPr/>
        </p:nvSpPr>
        <p:spPr>
          <a:xfrm>
            <a:off x="6231000" y="3715560"/>
            <a:ext cx="5932320" cy="938719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numCol="1" spcCol="0" anchor="t">
            <a:spAutoFit/>
          </a:bodyPr>
          <a:lstStyle/>
          <a:p>
            <a:pPr algn="just">
              <a:lnSpc>
                <a:spcPct val="100000"/>
              </a:lnSpc>
              <a:buClr>
                <a:srgbClr val="203864"/>
              </a:buClr>
              <a:buSzPct val="180000"/>
            </a:pPr>
            <a:r>
              <a:rPr lang="ru-RU" sz="1100" spc="-1" dirty="0">
                <a:latin typeface="Arial"/>
              </a:rPr>
              <a:t>В рамках проекта осуществляется модернизация портовых мощностей. Мощность порта позволяет перегружать до 9 млн. тонн угольной продукции в год. Планируется реализация проекта «</a:t>
            </a:r>
            <a:r>
              <a:rPr lang="ru-RU" sz="1100" spc="-1" dirty="0" err="1">
                <a:latin typeface="Arial"/>
              </a:rPr>
              <a:t>Судопогрузочная</a:t>
            </a:r>
            <a:r>
              <a:rPr lang="ru-RU" sz="1100" spc="-1" dirty="0">
                <a:latin typeface="Arial"/>
              </a:rPr>
              <a:t> машина на причалах №№ 1, 2 и ЗБО», а также  установка пыле-ветрозащитных экранов и устройство твердого покрытия причалов №№ 2, 3 с заменой деревянных шпал и частичной заменой рельс.</a:t>
            </a:r>
          </a:p>
        </p:txBody>
      </p:sp>
      <p:sp>
        <p:nvSpPr>
          <p:cNvPr id="434" name="TextBox 1478818371"/>
          <p:cNvSpPr/>
          <p:nvPr/>
        </p:nvSpPr>
        <p:spPr>
          <a:xfrm>
            <a:off x="6399360" y="4611226"/>
            <a:ext cx="3348000" cy="1046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numCol="1" spc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Потенциальные партнеры</a:t>
            </a:r>
            <a:endParaRPr lang="ru-RU" sz="1200" b="0" strike="noStrike" spc="-1" dirty="0">
              <a:solidFill>
                <a:srgbClr val="000000"/>
              </a:solidFill>
              <a:latin typeface="Arial"/>
            </a:endParaRPr>
          </a:p>
          <a:p>
            <a:pPr marL="234360" indent="-234360">
              <a:lnSpc>
                <a:spcPct val="100000"/>
              </a:lnSpc>
              <a:buClr>
                <a:srgbClr val="1F4E79"/>
              </a:buClr>
              <a:buSzPct val="135000"/>
              <a:buFont typeface="Wingdings" charset="2"/>
              <a:buChar char=""/>
            </a:pPr>
            <a:r>
              <a:rPr lang="ru-RU" sz="1000" spc="-1" dirty="0">
                <a:solidFill>
                  <a:srgbClr val="000000"/>
                </a:solidFill>
                <a:ea typeface="Arial"/>
              </a:rPr>
              <a:t>Министерство транспорта и дорожного хозяйства Приморского края,</a:t>
            </a:r>
          </a:p>
          <a:p>
            <a:pPr marL="234360" indent="-234360">
              <a:lnSpc>
                <a:spcPct val="100000"/>
              </a:lnSpc>
              <a:buClr>
                <a:srgbClr val="1F4E79"/>
              </a:buClr>
              <a:buSzPct val="135000"/>
              <a:buFont typeface="Wingdings" charset="2"/>
              <a:buChar char=""/>
            </a:pPr>
            <a:r>
              <a:rPr lang="ru-RU" sz="1000" spc="-1" dirty="0">
                <a:solidFill>
                  <a:srgbClr val="000000"/>
                </a:solidFill>
                <a:ea typeface="Arial"/>
              </a:rPr>
              <a:t>АО «КРДВ»</a:t>
            </a:r>
          </a:p>
          <a:p>
            <a:pPr marL="234360" indent="-234360">
              <a:lnSpc>
                <a:spcPct val="100000"/>
              </a:lnSpc>
              <a:buClr>
                <a:srgbClr val="1F4E79"/>
              </a:buClr>
              <a:buSzPct val="135000"/>
              <a:buFont typeface="Wingdings" charset="2"/>
              <a:buChar char=""/>
            </a:pPr>
            <a:r>
              <a:rPr lang="ru-RU" sz="1000" spc="-1" dirty="0">
                <a:solidFill>
                  <a:srgbClr val="000000"/>
                </a:solidFill>
                <a:ea typeface="Arial"/>
              </a:rPr>
              <a:t>Администрация Хасанского муниципального округа</a:t>
            </a:r>
            <a:endParaRPr lang="ru-RU" sz="1000" spc="-1" dirty="0">
              <a:solidFill>
                <a:srgbClr val="0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231320" y="1800047"/>
            <a:ext cx="1411177" cy="623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Изображение проекта</a:t>
            </a:r>
          </a:p>
        </p:txBody>
      </p:sp>
      <p:pic>
        <p:nvPicPr>
          <p:cNvPr id="4" name="Рисунок 3" descr="Изображение выглядит как вода, природа, Прибрежный и океанический ландшафт, остров&#10;&#10;Автоматически созданное описание">
            <a:extLst>
              <a:ext uri="{FF2B5EF4-FFF2-40B4-BE49-F238E27FC236}">
                <a16:creationId xmlns:a16="http://schemas.microsoft.com/office/drawing/2014/main" id="{C1D1809F-4FDB-41F7-9971-BD68D22689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01" y="1154450"/>
            <a:ext cx="3675159" cy="206727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Рисунок 5" descr="Изображение выглядит как на открытом воздухе, небо, Наземный транспорт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19DA0253-E280-446B-C293-33986DBAD8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331" y="1131121"/>
            <a:ext cx="3618897" cy="20948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42027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TextBox 854891931"/>
          <p:cNvSpPr/>
          <p:nvPr/>
        </p:nvSpPr>
        <p:spPr>
          <a:xfrm>
            <a:off x="215280" y="5633640"/>
            <a:ext cx="11958840" cy="3042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numCol="1" spc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FFFFFF"/>
                </a:solidFill>
                <a:latin typeface="Arial"/>
                <a:ea typeface="Arial"/>
              </a:rPr>
              <a:t>Меры поддержки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TextBox 1793364697"/>
          <p:cNvSpPr/>
          <p:nvPr/>
        </p:nvSpPr>
        <p:spPr>
          <a:xfrm>
            <a:off x="4314548" y="6005520"/>
            <a:ext cx="6786772" cy="10156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numCol="1" spcCol="0" anchor="t">
            <a:spAutoFit/>
          </a:bodyPr>
          <a:lstStyle/>
          <a:p>
            <a:pPr marL="195840" indent="-195840">
              <a:lnSpc>
                <a:spcPct val="100000"/>
              </a:lnSpc>
              <a:buClr>
                <a:srgbClr val="203864"/>
              </a:buClr>
              <a:buSzPct val="150000"/>
              <a:buFont typeface="Arial"/>
              <a:buChar char="•"/>
            </a:pPr>
            <a:r>
              <a:rPr lang="ru-RU" sz="1000" spc="-1" dirty="0">
                <a:solidFill>
                  <a:srgbClr val="000000"/>
                </a:solidFill>
                <a:ea typeface="Arial"/>
              </a:rPr>
              <a:t>Предоставлены земельные участки для реализации проекта.</a:t>
            </a:r>
          </a:p>
          <a:p>
            <a:pPr marL="195840" indent="-195840">
              <a:lnSpc>
                <a:spcPct val="100000"/>
              </a:lnSpc>
              <a:buClr>
                <a:srgbClr val="203864"/>
              </a:buClr>
              <a:buSzPct val="150000"/>
              <a:buFont typeface="Arial"/>
              <a:buChar char="•"/>
            </a:pPr>
            <a:r>
              <a:rPr lang="ru-RU" sz="1000" spc="-1" dirty="0">
                <a:solidFill>
                  <a:srgbClr val="000000"/>
                </a:solidFill>
                <a:ea typeface="Arial"/>
              </a:rPr>
              <a:t>Получен статус резидента Свободного порта Владивосток.</a:t>
            </a:r>
          </a:p>
          <a:p>
            <a:pPr marL="195840" indent="-195840">
              <a:lnSpc>
                <a:spcPct val="100000"/>
              </a:lnSpc>
              <a:buClr>
                <a:srgbClr val="203864"/>
              </a:buClr>
              <a:buSzPct val="150000"/>
              <a:buFont typeface="Arial"/>
              <a:buChar char="•"/>
            </a:pPr>
            <a:r>
              <a:rPr lang="ru-RU" sz="1000" spc="-1" dirty="0">
                <a:solidFill>
                  <a:srgbClr val="000000"/>
                </a:solidFill>
                <a:ea typeface="Arial"/>
              </a:rPr>
              <a:t>Обеспечение необходимой инфраструктурой для реализации проекта.</a:t>
            </a:r>
          </a:p>
          <a:p>
            <a:pPr marL="195840" indent="-195840">
              <a:lnSpc>
                <a:spcPct val="100000"/>
              </a:lnSpc>
              <a:buClr>
                <a:srgbClr val="203864"/>
              </a:buClr>
              <a:buSzPct val="150000"/>
              <a:buFont typeface="Arial"/>
              <a:buChar char="•"/>
            </a:pPr>
            <a:r>
              <a:rPr lang="ru-RU" sz="1000" spc="-1" dirty="0">
                <a:solidFill>
                  <a:srgbClr val="000000"/>
                </a:solidFill>
                <a:ea typeface="Arial"/>
              </a:rPr>
              <a:t>Налоговые льготы и административные преференции</a:t>
            </a:r>
          </a:p>
          <a:p>
            <a:pPr marL="195840" indent="-195840">
              <a:lnSpc>
                <a:spcPct val="100000"/>
              </a:lnSpc>
              <a:buClr>
                <a:srgbClr val="203864"/>
              </a:buClr>
              <a:buSzPct val="150000"/>
              <a:buFont typeface="Arial"/>
              <a:buChar char="•"/>
            </a:pPr>
            <a:r>
              <a:rPr lang="ru-RU" sz="1000" spc="-1" dirty="0">
                <a:solidFill>
                  <a:srgbClr val="000000"/>
                </a:solidFill>
                <a:ea typeface="Arial"/>
              </a:rPr>
              <a:t>Поддержка в части предоставления займов и кредитов. </a:t>
            </a:r>
          </a:p>
          <a:p>
            <a:pPr>
              <a:lnSpc>
                <a:spcPct val="100000"/>
              </a:lnSpc>
              <a:buClr>
                <a:srgbClr val="203864"/>
              </a:buClr>
              <a:buSzPct val="150000"/>
            </a:pPr>
            <a:endParaRPr lang="ru-RU" sz="1000" spc="-1" dirty="0">
              <a:solidFill>
                <a:srgbClr val="000000"/>
              </a:solidFill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 type="sldNum" idx="4294967295"/>
          </p:nvPr>
        </p:nvSpPr>
        <p:spPr>
          <a:xfrm>
            <a:off x="11573280" y="6356520"/>
            <a:ext cx="4780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900" b="0" strike="noStrike" spc="-1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564EA1B-8B54-4EE6-AEEB-100BB65CC4CB}" type="slidenum">
              <a:rPr lang="ru-RU" sz="900" b="0" strike="noStrike" spc="-1">
                <a:solidFill>
                  <a:srgbClr val="8B8B8B"/>
                </a:solidFill>
                <a:latin typeface="Arial"/>
                <a:ea typeface="Arial"/>
              </a:rPr>
              <a:t>8</a:t>
            </a:fld>
            <a:endParaRPr lang="ru-RU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cxnSp>
        <p:nvCxnSpPr>
          <p:cNvPr id="424" name="Прямая соединительная линия 2"/>
          <p:cNvCxnSpPr/>
          <p:nvPr/>
        </p:nvCxnSpPr>
        <p:spPr>
          <a:xfrm>
            <a:off x="7540763" y="213796"/>
            <a:ext cx="360" cy="5608800"/>
          </a:xfrm>
          <a:prstGeom prst="straightConnector1">
            <a:avLst/>
          </a:prstGeom>
          <a:ln>
            <a:solidFill>
              <a:srgbClr val="43729D"/>
            </a:solidFill>
          </a:ln>
        </p:spPr>
      </p:cxnSp>
      <p:sp>
        <p:nvSpPr>
          <p:cNvPr id="426" name="Title 1"/>
          <p:cNvSpPr/>
          <p:nvPr/>
        </p:nvSpPr>
        <p:spPr>
          <a:xfrm>
            <a:off x="967666" y="162360"/>
            <a:ext cx="10960574" cy="80712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numCol="1" spc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600" spc="-1" dirty="0">
                <a:solidFill>
                  <a:srgbClr val="FFFFFF"/>
                </a:solidFill>
              </a:rPr>
              <a:t>Наименование инвестиционного проекта: Концепция создания туристического парка, расположенного в бухте Табунная с. </a:t>
            </a:r>
            <a:r>
              <a:rPr lang="ru-RU" sz="1600" spc="-1" dirty="0" err="1">
                <a:solidFill>
                  <a:srgbClr val="FFFFFF"/>
                </a:solidFill>
              </a:rPr>
              <a:t>Безверхово</a:t>
            </a:r>
            <a:r>
              <a:rPr lang="ru-RU" sz="1600" spc="-1" dirty="0">
                <a:solidFill>
                  <a:srgbClr val="FFFFFF"/>
                </a:solidFill>
              </a:rPr>
              <a:t> Хасанского округа Приморского края</a:t>
            </a:r>
            <a:br>
              <a:rPr lang="ru-RU" sz="1600" spc="-1" dirty="0">
                <a:solidFill>
                  <a:srgbClr val="FFFFFF"/>
                </a:solidFill>
              </a:rPr>
            </a:br>
            <a:r>
              <a:rPr lang="ru-RU" sz="1600" spc="-1" dirty="0">
                <a:solidFill>
                  <a:srgbClr val="FFFFFF"/>
                </a:solidFill>
              </a:rPr>
              <a:t>Инвестор: ООО СЗ «АТЛАС»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7" name="Прямоугольник: усеченные противолежащие углы 243291626"/>
          <p:cNvSpPr/>
          <p:nvPr/>
        </p:nvSpPr>
        <p:spPr>
          <a:xfrm flipH="1">
            <a:off x="4717440" y="1037551"/>
            <a:ext cx="1282320" cy="337164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1"/>
          </a:solidFill>
          <a:ln>
            <a:solidFill>
              <a:srgbClr val="4472C4">
                <a:lumMod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numCol="1" spc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100" b="1" spc="-1" dirty="0">
                <a:solidFill>
                  <a:srgbClr val="000000"/>
                </a:solidFill>
              </a:rPr>
              <a:t>420,9 млн. руб.</a:t>
            </a:r>
            <a:endParaRPr lang="ru-RU" sz="1050" b="1" strike="noStrike" spc="-1" dirty="0">
              <a:solidFill>
                <a:srgbClr val="000000"/>
              </a:solidFill>
            </a:endParaRPr>
          </a:p>
        </p:txBody>
      </p:sp>
      <p:sp>
        <p:nvSpPr>
          <p:cNvPr id="428" name="Прямоугольник: усеченные противолежащие углы 486578862"/>
          <p:cNvSpPr/>
          <p:nvPr/>
        </p:nvSpPr>
        <p:spPr>
          <a:xfrm flipH="1">
            <a:off x="4712794" y="1732984"/>
            <a:ext cx="1275840" cy="278841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solidFill>
              <a:srgbClr val="4472C4">
                <a:lumMod val="7490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numCol="1" spc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100" b="1" spc="-1" dirty="0">
                <a:solidFill>
                  <a:srgbClr val="000000"/>
                </a:solidFill>
              </a:rPr>
              <a:t>12 ед.</a:t>
            </a:r>
            <a:endParaRPr lang="ru-RU" sz="1050" b="1" spc="-1" dirty="0">
              <a:solidFill>
                <a:srgbClr val="000000"/>
              </a:solidFill>
            </a:endParaRPr>
          </a:p>
        </p:txBody>
      </p:sp>
      <p:sp>
        <p:nvSpPr>
          <p:cNvPr id="429" name="Прямоугольник: усеченные противолежащие углы 13923402"/>
          <p:cNvSpPr/>
          <p:nvPr/>
        </p:nvSpPr>
        <p:spPr>
          <a:xfrm flipH="1">
            <a:off x="4658092" y="2506283"/>
            <a:ext cx="1276200" cy="35240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>
            <a:solidFill>
              <a:srgbClr val="4472C4">
                <a:lumMod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numCol="1" spcCol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100" b="1" spc="-1" dirty="0">
                <a:solidFill>
                  <a:srgbClr val="000000"/>
                </a:solidFill>
              </a:rPr>
              <a:t>2022-2029 </a:t>
            </a:r>
            <a:r>
              <a:rPr lang="ru-RU" sz="1100" b="1" spc="-1" dirty="0" err="1">
                <a:solidFill>
                  <a:srgbClr val="000000"/>
                </a:solidFill>
              </a:rPr>
              <a:t>гг</a:t>
            </a:r>
            <a:endParaRPr lang="ru-RU" sz="1050" b="1" spc="-1" dirty="0">
              <a:solidFill>
                <a:srgbClr val="000000"/>
              </a:solidFill>
            </a:endParaRPr>
          </a:p>
        </p:txBody>
      </p:sp>
      <p:sp>
        <p:nvSpPr>
          <p:cNvPr id="430" name="TextBox 268161856"/>
          <p:cNvSpPr/>
          <p:nvPr/>
        </p:nvSpPr>
        <p:spPr>
          <a:xfrm>
            <a:off x="6970680" y="1235880"/>
            <a:ext cx="1130400" cy="36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numCol="1" spcCol="0" anchor="t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Arial"/>
              <a:ea typeface="Arial"/>
            </a:endParaRPr>
          </a:p>
        </p:txBody>
      </p:sp>
      <p:sp>
        <p:nvSpPr>
          <p:cNvPr id="431" name="Стрелка: пятиугольник 737739060"/>
          <p:cNvSpPr/>
          <p:nvPr/>
        </p:nvSpPr>
        <p:spPr>
          <a:xfrm>
            <a:off x="922267" y="3250080"/>
            <a:ext cx="6586042" cy="269640"/>
          </a:xfrm>
          <a:prstGeom prst="homePlate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Overflow="overflow" horzOverflow="overflow" numCol="1" spcCol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chemeClr val="lt1"/>
                </a:solidFill>
                <a:latin typeface="Arial"/>
                <a:ea typeface="Arial"/>
              </a:rPr>
              <a:t> Суть проекта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2" name="TextBox 850019312"/>
          <p:cNvSpPr/>
          <p:nvPr/>
        </p:nvSpPr>
        <p:spPr>
          <a:xfrm>
            <a:off x="830367" y="3618740"/>
            <a:ext cx="6586042" cy="1938992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numCol="1" spcCol="0" anchor="t">
            <a:spAutoFit/>
          </a:bodyPr>
          <a:lstStyle/>
          <a:p>
            <a:pPr lvl="0" algn="just"/>
            <a:r>
              <a:rPr lang="ru-RU" sz="1200" spc="-1" dirty="0">
                <a:latin typeface="Arial"/>
              </a:rPr>
              <a:t>Ведется создание круглогодичного туристического парка на площади 400 га. Проект включает в себя строительство:</a:t>
            </a:r>
          </a:p>
          <a:p>
            <a:pPr lvl="0" algn="just"/>
            <a:r>
              <a:rPr lang="ru-RU" sz="1200" spc="-1" dirty="0">
                <a:latin typeface="Arial"/>
              </a:rPr>
              <a:t>-  </a:t>
            </a:r>
            <a:r>
              <a:rPr lang="ru-RU" sz="1200" dirty="0"/>
              <a:t>гостиничного комплекса, класса 4* на 123 номера, общей площадью номерного фонда, апартаменты и мест общего пользования – 6006 м</a:t>
            </a:r>
            <a:r>
              <a:rPr lang="ru-RU" sz="1200" baseline="30000" dirty="0"/>
              <a:t>2</a:t>
            </a:r>
            <a:r>
              <a:rPr lang="ru-RU" sz="1200" dirty="0"/>
              <a:t>; </a:t>
            </a:r>
          </a:p>
          <a:p>
            <a:pPr lvl="0" algn="just"/>
            <a:r>
              <a:rPr lang="ru-RU" sz="1200" dirty="0"/>
              <a:t>- здания административного корпуса, общей площадью - 352,4 м2; </a:t>
            </a:r>
          </a:p>
          <a:p>
            <a:pPr lvl="0" algn="just"/>
            <a:r>
              <a:rPr lang="ru-RU" sz="1200" dirty="0"/>
              <a:t>- объектов пляжной инфраструктуры; обустройство территории модульных мест размещения;</a:t>
            </a:r>
          </a:p>
          <a:p>
            <a:pPr marL="171450" lvl="0" indent="-171450" algn="just">
              <a:buFontTx/>
              <a:buChar char="-"/>
            </a:pPr>
            <a:r>
              <a:rPr lang="ru-RU" sz="1200" dirty="0"/>
              <a:t>банный комплекс; </a:t>
            </a:r>
          </a:p>
          <a:p>
            <a:pPr marL="171450" lvl="0" indent="-171450" algn="just">
              <a:buFontTx/>
              <a:buChar char="-"/>
            </a:pPr>
            <a:r>
              <a:rPr lang="ru-RU" sz="1200" dirty="0"/>
              <a:t>объекты базирования спортивных федераций (парапланеризм, фристайл-мотокросс, мотокросс, </a:t>
            </a:r>
            <a:r>
              <a:rPr lang="ru-RU" sz="1200" dirty="0" err="1"/>
              <a:t>эндуро</a:t>
            </a:r>
            <a:r>
              <a:rPr lang="ru-RU" sz="1200" dirty="0"/>
              <a:t>, сёрфинг, кайтинг); автопарковки и парковки автокемпингов и др.</a:t>
            </a:r>
            <a:endParaRPr lang="ru-RU" sz="1200" spc="-1" dirty="0">
              <a:latin typeface="Arial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438940" y="1235881"/>
            <a:ext cx="2659195" cy="1678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Изображение проекта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78646FE-2AE8-4FE3-90D0-4F0E29FE8234}"/>
              </a:ext>
            </a:extLst>
          </p:cNvPr>
          <p:cNvSpPr/>
          <p:nvPr/>
        </p:nvSpPr>
        <p:spPr>
          <a:xfrm>
            <a:off x="4661605" y="1391611"/>
            <a:ext cx="1192974" cy="3222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n w="0"/>
                <a:solidFill>
                  <a:schemeClr val="tx1"/>
                </a:solidFill>
              </a:rPr>
              <a:t>инвестиции</a:t>
            </a:r>
            <a:endParaRPr lang="ru-RU" sz="1200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5CCD03B-FEF5-481F-A6DF-908C6BE25E9C}"/>
              </a:ext>
            </a:extLst>
          </p:cNvPr>
          <p:cNvSpPr/>
          <p:nvPr/>
        </p:nvSpPr>
        <p:spPr>
          <a:xfrm>
            <a:off x="4542720" y="2079212"/>
            <a:ext cx="1563719" cy="265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b="1" dirty="0">
                <a:ln w="0"/>
                <a:solidFill>
                  <a:schemeClr val="tx1"/>
                </a:solidFill>
              </a:rPr>
              <a:t>рабочие места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6270824-8F84-4E78-9940-EB91C5FF5063}"/>
              </a:ext>
            </a:extLst>
          </p:cNvPr>
          <p:cNvSpPr/>
          <p:nvPr/>
        </p:nvSpPr>
        <p:spPr>
          <a:xfrm>
            <a:off x="4712794" y="2914242"/>
            <a:ext cx="1846724" cy="265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r>
              <a:rPr lang="ru-RU" sz="1200" b="1" spc="-1" dirty="0">
                <a:solidFill>
                  <a:srgbClr val="000000"/>
                </a:solidFill>
                <a:ea typeface="Arial"/>
              </a:rPr>
              <a:t>период реализации</a:t>
            </a:r>
            <a:endParaRPr lang="ru-RU" sz="1200" b="1" spc="-1" dirty="0">
              <a:solidFill>
                <a:srgbClr val="000000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8E5DBD3D-2714-4832-AADB-0282BF4C1287}"/>
              </a:ext>
            </a:extLst>
          </p:cNvPr>
          <p:cNvSpPr/>
          <p:nvPr/>
        </p:nvSpPr>
        <p:spPr>
          <a:xfrm>
            <a:off x="9114780" y="2011825"/>
            <a:ext cx="1489296" cy="681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Изображение проекта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7718107-12B5-4DD1-93BF-402B49B791A9}"/>
              </a:ext>
            </a:extLst>
          </p:cNvPr>
          <p:cNvSpPr/>
          <p:nvPr/>
        </p:nvSpPr>
        <p:spPr>
          <a:xfrm>
            <a:off x="7603102" y="3707924"/>
            <a:ext cx="43721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spc="-1" dirty="0">
                <a:solidFill>
                  <a:srgbClr val="000000"/>
                </a:solidFill>
                <a:ea typeface="Arial"/>
              </a:rPr>
              <a:t>Потенциальные партнеры</a:t>
            </a:r>
            <a:endParaRPr lang="ru-RU" sz="1200" spc="-1" dirty="0">
              <a:solidFill>
                <a:srgbClr val="000000"/>
              </a:solidFill>
            </a:endParaRPr>
          </a:p>
          <a:p>
            <a:pPr marL="234360" indent="-234360">
              <a:buClr>
                <a:srgbClr val="1F4E79"/>
              </a:buClr>
              <a:buSzPct val="135000"/>
              <a:buFont typeface="Wingdings" charset="2"/>
              <a:buChar char=""/>
            </a:pPr>
            <a:r>
              <a:rPr lang="ru-RU" sz="1200" spc="-1" dirty="0">
                <a:solidFill>
                  <a:srgbClr val="000000"/>
                </a:solidFill>
                <a:ea typeface="Arial"/>
              </a:rPr>
              <a:t>Правительство Приморского края</a:t>
            </a:r>
          </a:p>
          <a:p>
            <a:pPr marL="234360" indent="-234360">
              <a:lnSpc>
                <a:spcPct val="100000"/>
              </a:lnSpc>
              <a:buClr>
                <a:srgbClr val="1F4E79"/>
              </a:buClr>
              <a:buSzPct val="135000"/>
              <a:buFont typeface="Wingdings" charset="2"/>
              <a:buChar char=""/>
            </a:pPr>
            <a:r>
              <a:rPr lang="ru-RU" sz="1200" spc="-1" dirty="0">
                <a:solidFill>
                  <a:srgbClr val="000000"/>
                </a:solidFill>
                <a:ea typeface="Arial"/>
              </a:rPr>
              <a:t>Министерство туризма Приморского края,</a:t>
            </a:r>
          </a:p>
          <a:p>
            <a:pPr marL="234360" indent="-234360">
              <a:lnSpc>
                <a:spcPct val="100000"/>
              </a:lnSpc>
              <a:buClr>
                <a:srgbClr val="1F4E79"/>
              </a:buClr>
              <a:buSzPct val="135000"/>
              <a:buFont typeface="Wingdings" charset="2"/>
              <a:buChar char=""/>
            </a:pPr>
            <a:r>
              <a:rPr lang="ru-RU" sz="1200" spc="-1" dirty="0">
                <a:solidFill>
                  <a:srgbClr val="000000"/>
                </a:solidFill>
                <a:ea typeface="Arial"/>
              </a:rPr>
              <a:t>АО «КРДВ»</a:t>
            </a:r>
          </a:p>
          <a:p>
            <a:pPr marL="234360" indent="-234360">
              <a:lnSpc>
                <a:spcPct val="100000"/>
              </a:lnSpc>
              <a:buClr>
                <a:srgbClr val="1F4E79"/>
              </a:buClr>
              <a:buSzPct val="135000"/>
              <a:buFont typeface="Wingdings" charset="2"/>
              <a:buChar char=""/>
            </a:pPr>
            <a:r>
              <a:rPr lang="ru-RU" sz="1200" spc="-1" dirty="0">
                <a:solidFill>
                  <a:srgbClr val="000000"/>
                </a:solidFill>
                <a:ea typeface="Arial"/>
              </a:rPr>
              <a:t>Администрация Хасанского муниципального округа</a:t>
            </a:r>
          </a:p>
          <a:p>
            <a:pPr marL="234360" indent="-234360">
              <a:lnSpc>
                <a:spcPct val="100000"/>
              </a:lnSpc>
              <a:buClr>
                <a:srgbClr val="1F4E79"/>
              </a:buClr>
              <a:buSzPct val="135000"/>
              <a:buFont typeface="Wingdings" charset="2"/>
              <a:buChar char=""/>
            </a:pPr>
            <a:r>
              <a:rPr lang="ru-RU" sz="1200" spc="-1" dirty="0">
                <a:solidFill>
                  <a:srgbClr val="000000"/>
                </a:solidFill>
              </a:rPr>
              <a:t>ОАО «Мегафон»</a:t>
            </a:r>
          </a:p>
        </p:txBody>
      </p:sp>
      <p:pic>
        <p:nvPicPr>
          <p:cNvPr id="3" name="Рисунок 2" descr="Изображение выглядит как строительство, небо, плавательный бассейн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E73EF1B9-2539-8641-000F-3D8CA9E122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66" y="1037160"/>
            <a:ext cx="3510145" cy="197401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Рисунок 8" descr="Изображение выглядит как небо, на открытом воздухе, пляж, облако&#10;&#10;Автоматически созданное описание">
            <a:extLst>
              <a:ext uri="{FF2B5EF4-FFF2-40B4-BE49-F238E27FC236}">
                <a16:creationId xmlns:a16="http://schemas.microsoft.com/office/drawing/2014/main" id="{86FB0EE8-3012-32B6-4109-68894C4E05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910" y="1070123"/>
            <a:ext cx="3479710" cy="197406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9146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8156182" y="1773191"/>
            <a:ext cx="2578079" cy="1717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Изображение ниши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87599" y="2027583"/>
            <a:ext cx="2112478" cy="1232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Изображение ниши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36640" y="1794260"/>
            <a:ext cx="2901276" cy="1930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Изображение ниши</a:t>
            </a:r>
          </a:p>
        </p:txBody>
      </p:sp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142200" y="165960"/>
            <a:ext cx="3735360" cy="47052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</p:spPr>
        <p:txBody>
          <a:bodyPr anchor="ctr"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en-US" sz="1800" b="0" strike="noStrike" spc="148">
                <a:solidFill>
                  <a:srgbClr val="FFFFFF"/>
                </a:solidFill>
                <a:latin typeface="Arial"/>
                <a:ea typeface="Arial"/>
              </a:rPr>
              <a:t>ИНВЕСТИЦИОННЫЕ НИШИ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sldNum" idx="21"/>
          </p:nvPr>
        </p:nvSpPr>
        <p:spPr>
          <a:xfrm>
            <a:off x="9379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900" b="0" strike="noStrike" spc="-1">
                <a:solidFill>
                  <a:srgbClr val="8B8B8B"/>
                </a:solidFill>
                <a:latin typeface="Arial"/>
                <a:ea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41FB274-3C26-4AC1-83CB-8D3AFC5B0B47}" type="slidenum">
              <a:rPr lang="ru-RU" sz="900" b="0" strike="noStrike" spc="-1">
                <a:solidFill>
                  <a:srgbClr val="8B8B8B"/>
                </a:solidFill>
                <a:latin typeface="Arial"/>
                <a:ea typeface="Arial"/>
              </a:rPr>
              <a:t>9</a:t>
            </a:fld>
            <a:endParaRPr lang="ru-RU" sz="9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7" name="TextBox 2056800829"/>
          <p:cNvSpPr/>
          <p:nvPr/>
        </p:nvSpPr>
        <p:spPr>
          <a:xfrm>
            <a:off x="142200" y="1194711"/>
            <a:ext cx="3346560" cy="5847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numCol="1" spcCol="0" anchor="t">
            <a:spAutoFit/>
          </a:bodyPr>
          <a:lstStyle/>
          <a:p>
            <a:pPr marL="228960" indent="-22896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600" b="1" spc="-1" dirty="0" err="1">
                <a:solidFill>
                  <a:srgbClr val="000000"/>
                </a:solidFill>
                <a:latin typeface="Arial"/>
              </a:rPr>
              <a:t>Транспортно</a:t>
            </a:r>
            <a:r>
              <a:rPr lang="ru-RU" sz="1600" b="1" spc="-1" dirty="0">
                <a:solidFill>
                  <a:srgbClr val="000000"/>
                </a:solidFill>
                <a:latin typeface="Arial"/>
              </a:rPr>
              <a:t> – логистический комплекс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1220" y="4130325"/>
            <a:ext cx="3346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200" spc="-1" dirty="0">
                <a:solidFill>
                  <a:srgbClr val="000000"/>
                </a:solidFill>
              </a:rPr>
              <a:t>Строительство комплекса по организации зоны ожидания перед пропускным пунктом «Краскино», соединяющим Хасанский округ и провинцию Китая Цзилинь</a:t>
            </a:r>
            <a:r>
              <a:rPr lang="en-US" sz="1200" spc="-1" dirty="0">
                <a:solidFill>
                  <a:srgbClr val="000000"/>
                </a:solidFill>
              </a:rPr>
              <a:t>;</a:t>
            </a:r>
            <a:endParaRPr lang="ru-RU" sz="1200" spc="-1" dirty="0">
              <a:solidFill>
                <a:srgbClr val="000000"/>
              </a:solidFill>
            </a:endParaRPr>
          </a:p>
          <a:p>
            <a:pPr marL="171450" indent="-171450" algn="just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200" spc="-1" dirty="0">
                <a:solidFill>
                  <a:srgbClr val="000000"/>
                </a:solidFill>
              </a:rPr>
              <a:t>Организация оптовой торговли газообразным топливом, деятельности автотранспорта;</a:t>
            </a:r>
          </a:p>
          <a:p>
            <a:pPr marL="171450" indent="-171450" algn="just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200" spc="-1" dirty="0">
                <a:solidFill>
                  <a:srgbClr val="000000"/>
                </a:solidFill>
              </a:rPr>
              <a:t>Строительство перегрузочных комплексов навалочных и контейнерных грузов в районе </a:t>
            </a:r>
            <a:r>
              <a:rPr lang="ru-RU" sz="1200" spc="-1" dirty="0" err="1">
                <a:solidFill>
                  <a:srgbClr val="000000"/>
                </a:solidFill>
              </a:rPr>
              <a:t>пгт</a:t>
            </a:r>
            <a:r>
              <a:rPr lang="ru-RU" sz="1200" spc="-1" dirty="0">
                <a:solidFill>
                  <a:srgbClr val="000000"/>
                </a:solidFill>
              </a:rPr>
              <a:t> Славянка;</a:t>
            </a:r>
          </a:p>
          <a:p>
            <a:pPr marL="171450" indent="-171450" algn="just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200" spc="-1" dirty="0">
                <a:solidFill>
                  <a:srgbClr val="000000"/>
                </a:solidFill>
              </a:rPr>
              <a:t>Создание универсального транспортно-логистического центра с примыканием к ст. </a:t>
            </a:r>
            <a:r>
              <a:rPr lang="ru-RU" sz="1200" spc="-1" dirty="0" err="1">
                <a:solidFill>
                  <a:srgbClr val="000000"/>
                </a:solidFill>
              </a:rPr>
              <a:t>Гвоздево</a:t>
            </a:r>
            <a:r>
              <a:rPr lang="ru-RU" sz="1200" spc="-1" dirty="0">
                <a:solidFill>
                  <a:srgbClr val="000000"/>
                </a:solidFill>
              </a:rPr>
              <a:t> ДВЖД</a:t>
            </a:r>
            <a:r>
              <a:rPr lang="en-US" sz="1200" spc="-1" dirty="0">
                <a:solidFill>
                  <a:srgbClr val="000000"/>
                </a:solidFill>
              </a:rPr>
              <a:t>.</a:t>
            </a:r>
            <a:endParaRPr lang="ru-RU" sz="1200" spc="-1" dirty="0">
              <a:solidFill>
                <a:srgbClr val="000000"/>
              </a:solidFill>
            </a:endParaRPr>
          </a:p>
        </p:txBody>
      </p:sp>
      <p:sp>
        <p:nvSpPr>
          <p:cNvPr id="13" name="TextBox 2056800829"/>
          <p:cNvSpPr/>
          <p:nvPr/>
        </p:nvSpPr>
        <p:spPr>
          <a:xfrm>
            <a:off x="4013591" y="1194711"/>
            <a:ext cx="3346560" cy="5847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numCol="1" spcCol="0" anchor="t">
            <a:spAutoFit/>
          </a:bodyPr>
          <a:lstStyle/>
          <a:p>
            <a:pPr marL="228960" indent="-22896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600" b="1" spc="-1" dirty="0">
                <a:solidFill>
                  <a:srgbClr val="000000"/>
                </a:solidFill>
                <a:latin typeface="Arial"/>
              </a:rPr>
              <a:t>Рыбоводство и разведение объектов марикультуры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TextBox 2056800829"/>
          <p:cNvSpPr/>
          <p:nvPr/>
        </p:nvSpPr>
        <p:spPr>
          <a:xfrm>
            <a:off x="7812082" y="1194711"/>
            <a:ext cx="3346560" cy="3385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numCol="1" spcCol="0" anchor="t">
            <a:spAutoFit/>
          </a:bodyPr>
          <a:lstStyle/>
          <a:p>
            <a:pPr marL="228960" indent="-22896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600" b="1" spc="-1" dirty="0">
                <a:solidFill>
                  <a:srgbClr val="000000"/>
                </a:solidFill>
                <a:latin typeface="Arial"/>
              </a:rPr>
              <a:t>Туризм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884796" y="4130325"/>
            <a:ext cx="31885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200" spc="-1" dirty="0">
                <a:solidFill>
                  <a:srgbClr val="000000"/>
                </a:solidFill>
              </a:rPr>
              <a:t>Федеральный круглогодичный морской курорт;</a:t>
            </a:r>
          </a:p>
          <a:p>
            <a:pPr marL="171450" indent="-171450" algn="just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200" spc="-1" dirty="0">
                <a:solidFill>
                  <a:srgbClr val="000000"/>
                </a:solidFill>
              </a:rPr>
              <a:t>Создание  туристического парка, расположенного в бухте Табунная                с. </a:t>
            </a:r>
            <a:r>
              <a:rPr lang="ru-RU" sz="1200" spc="-1" dirty="0" err="1">
                <a:solidFill>
                  <a:srgbClr val="000000"/>
                </a:solidFill>
              </a:rPr>
              <a:t>Безверхово</a:t>
            </a:r>
            <a:r>
              <a:rPr lang="ru-RU" sz="1200" spc="-1" dirty="0">
                <a:solidFill>
                  <a:srgbClr val="000000"/>
                </a:solidFill>
              </a:rPr>
              <a:t> Хасанского округа (площадью 400 га);</a:t>
            </a:r>
          </a:p>
          <a:p>
            <a:pPr marL="171450" indent="-171450" algn="just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200" spc="-1" dirty="0">
                <a:solidFill>
                  <a:srgbClr val="000000"/>
                </a:solidFill>
              </a:rPr>
              <a:t>Комплекс  «</a:t>
            </a:r>
            <a:r>
              <a:rPr lang="ru-RU" sz="1200" spc="-1" dirty="0" err="1">
                <a:solidFill>
                  <a:srgbClr val="000000"/>
                </a:solidFill>
              </a:rPr>
              <a:t>Джугди</a:t>
            </a:r>
            <a:r>
              <a:rPr lang="ru-RU" sz="1200" spc="-1" dirty="0">
                <a:solidFill>
                  <a:srgbClr val="000000"/>
                </a:solidFill>
              </a:rPr>
              <a:t> </a:t>
            </a:r>
            <a:r>
              <a:rPr lang="ru-RU" sz="1200" spc="-1" dirty="0" err="1">
                <a:solidFill>
                  <a:srgbClr val="000000"/>
                </a:solidFill>
              </a:rPr>
              <a:t>глэмпинг</a:t>
            </a:r>
            <a:r>
              <a:rPr lang="ru-RU" sz="1200" spc="-1" dirty="0">
                <a:solidFill>
                  <a:srgbClr val="000000"/>
                </a:solidFill>
              </a:rPr>
              <a:t>»</a:t>
            </a:r>
            <a:r>
              <a:rPr lang="en-US" sz="1200" spc="-1" dirty="0">
                <a:solidFill>
                  <a:srgbClr val="000000"/>
                </a:solidFill>
              </a:rPr>
              <a:t>.</a:t>
            </a:r>
            <a:endParaRPr lang="ru-RU" sz="1200" spc="-1" dirty="0">
              <a:solidFill>
                <a:srgbClr val="0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019897" y="4130325"/>
            <a:ext cx="3188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200" spc="-1" dirty="0">
                <a:solidFill>
                  <a:srgbClr val="000000"/>
                </a:solidFill>
              </a:rPr>
              <a:t>Строительство завода по разведению и переработке объектов марикультуры;</a:t>
            </a:r>
          </a:p>
          <a:p>
            <a:pPr marL="171450" indent="-1714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200" spc="-1" dirty="0">
                <a:solidFill>
                  <a:srgbClr val="000000"/>
                </a:solidFill>
              </a:rPr>
              <a:t>Создание рыбодобывающего предприятия для работы в Дальневосточном бассейне РФ</a:t>
            </a:r>
            <a:r>
              <a:rPr lang="en-US" sz="1200" spc="-1" dirty="0">
                <a:solidFill>
                  <a:srgbClr val="000000"/>
                </a:solidFill>
              </a:rPr>
              <a:t>;</a:t>
            </a:r>
            <a:endParaRPr lang="ru-RU" sz="1200" spc="-1" dirty="0">
              <a:solidFill>
                <a:srgbClr val="000000"/>
              </a:solidFill>
            </a:endParaRPr>
          </a:p>
          <a:p>
            <a:pPr marL="171450" indent="-171450" algn="just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1200" spc="-1" dirty="0">
                <a:solidFill>
                  <a:srgbClr val="000000"/>
                </a:solidFill>
              </a:rPr>
              <a:t>Выращивание и производство варено-мороженного трепанга</a:t>
            </a:r>
            <a:r>
              <a:rPr lang="en-US" sz="1200" spc="-1" dirty="0">
                <a:solidFill>
                  <a:srgbClr val="000000"/>
                </a:solidFill>
              </a:rPr>
              <a:t>.</a:t>
            </a:r>
            <a:endParaRPr lang="ru-RU" sz="1200" spc="-1" dirty="0">
              <a:solidFill>
                <a:srgbClr val="000000"/>
              </a:solidFill>
            </a:endParaRPr>
          </a:p>
          <a:p>
            <a:pPr marL="171450" indent="-171450" algn="just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ru-RU" sz="1200" spc="-1" dirty="0">
              <a:solidFill>
                <a:srgbClr val="000000"/>
              </a:solidFill>
            </a:endParaRPr>
          </a:p>
        </p:txBody>
      </p:sp>
      <p:pic>
        <p:nvPicPr>
          <p:cNvPr id="7" name="Рисунок 6" descr="Изображение выглядит как небо, на открытом воздухе, поезд, железная дорога&#10;&#10;Автоматически созданное описание">
            <a:extLst>
              <a:ext uri="{FF2B5EF4-FFF2-40B4-BE49-F238E27FC236}">
                <a16:creationId xmlns:a16="http://schemas.microsoft.com/office/drawing/2014/main" id="{E6B3E4DB-F11A-B3C6-C4A1-9C783F29B8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8" y="1781997"/>
            <a:ext cx="3036312" cy="20136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Рисунок 8" descr="Изображение выглядит как на открытом воздухе, природа, небо, пейзаж&#10;&#10;Автоматически созданное описание">
            <a:extLst>
              <a:ext uri="{FF2B5EF4-FFF2-40B4-BE49-F238E27FC236}">
                <a16:creationId xmlns:a16="http://schemas.microsoft.com/office/drawing/2014/main" id="{D5C2625B-9A84-1F99-15DF-D0EF716FCC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182" y="1773191"/>
            <a:ext cx="3133451" cy="208570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16A53FA-5518-AD76-48F9-E2CD969D56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590" y="1773190"/>
            <a:ext cx="3346560" cy="202248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ank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Минималистичная презентация о продажах</Template>
  <TotalTime>4959</TotalTime>
  <Words>1433</Words>
  <Application>Microsoft Office PowerPoint</Application>
  <PresentationFormat>Широкоэкранный</PresentationFormat>
  <Paragraphs>259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23" baseType="lpstr">
      <vt:lpstr>Aptos</vt:lpstr>
      <vt:lpstr>Arial</vt:lpstr>
      <vt:lpstr>Calibri</vt:lpstr>
      <vt:lpstr>DejaVu Sans</vt:lpstr>
      <vt:lpstr>Symbol</vt:lpstr>
      <vt:lpstr>Tahoma</vt:lpstr>
      <vt:lpstr>Times New Roman</vt:lpstr>
      <vt:lpstr>Wingdings</vt:lpstr>
      <vt:lpstr>Blank</vt:lpstr>
      <vt:lpstr>Blank</vt:lpstr>
      <vt:lpstr>Blank</vt:lpstr>
      <vt:lpstr>Blank</vt:lpstr>
      <vt:lpstr>Презентация PowerPoint</vt:lpstr>
      <vt:lpstr>Хасанский муниципальный округ</vt:lpstr>
      <vt:lpstr>Преференциальные режимы</vt:lpstr>
      <vt:lpstr> ИСТОРИИ УСПЕХА</vt:lpstr>
      <vt:lpstr>ИНВЕСТИЦИОННЫЕ ПЛОЩАДКИ И ОБЪЕКТЫ</vt:lpstr>
      <vt:lpstr>ТАРИФЫ НА КОММУНАЛЬНЫЕ УСЛУГИ ХОЗЯЙСТВУЮЩИХ СУБЪЕКТОВ</vt:lpstr>
      <vt:lpstr>Наименование инвестиционного проекта: Федеральный круглогодичный морской курорт в Хасанском муниципальном округе Приморского края  Инвестор: ООО «Курорты Приморья» </vt:lpstr>
      <vt:lpstr>Презентация PowerPoint</vt:lpstr>
      <vt:lpstr>ИНВЕСТИЦИОННЫЕ НИШИ</vt:lpstr>
      <vt:lpstr>Каналы для связи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subject/>
  <dc:creator>Anton Yazovskikh</dc:creator>
  <dc:description/>
  <cp:lastModifiedBy>TLG</cp:lastModifiedBy>
  <cp:revision>329</cp:revision>
  <cp:lastPrinted>2024-08-26T01:17:34Z</cp:lastPrinted>
  <dcterms:created xsi:type="dcterms:W3CDTF">2023-03-07T09:44:22Z</dcterms:created>
  <dcterms:modified xsi:type="dcterms:W3CDTF">2024-08-29T23:29:10Z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PresentationFormat">
    <vt:lpwstr>Широкоэкранный</vt:lpwstr>
  </property>
  <property fmtid="{D5CDD505-2E9C-101B-9397-08002B2CF9AE}" pid="4" name="Slides">
    <vt:i4>21</vt:i4>
  </property>
</Properties>
</file>